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5.xml" ContentType="application/vnd.openxmlformats-officedocument.theme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6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7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theme/themeOverride2.xml" ContentType="application/vnd.openxmlformats-officedocument.themeOverride+xml"/>
  <Override PartName="/ppt/charts/chart7.xml" ContentType="application/vnd.openxmlformats-officedocument.drawingml.chart+xml"/>
  <Override PartName="/ppt/theme/themeOverride3.xml" ContentType="application/vnd.openxmlformats-officedocument.themeOverride+xml"/>
  <Override PartName="/ppt/charts/chart8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0" r:id="rId1"/>
    <p:sldMasterId id="2147483856" r:id="rId2"/>
    <p:sldMasterId id="2147483870" r:id="rId3"/>
    <p:sldMasterId id="2147483882" r:id="rId4"/>
    <p:sldMasterId id="2147483895" r:id="rId5"/>
    <p:sldMasterId id="2147483907" r:id="rId6"/>
    <p:sldMasterId id="2147483924" r:id="rId7"/>
    <p:sldMasterId id="2147483936" r:id="rId8"/>
  </p:sldMasterIdLst>
  <p:notesMasterIdLst>
    <p:notesMasterId r:id="rId18"/>
  </p:notesMasterIdLst>
  <p:sldIdLst>
    <p:sldId id="422" r:id="rId9"/>
    <p:sldId id="719" r:id="rId10"/>
    <p:sldId id="725" r:id="rId11"/>
    <p:sldId id="707" r:id="rId12"/>
    <p:sldId id="450" r:id="rId13"/>
    <p:sldId id="454" r:id="rId14"/>
    <p:sldId id="729" r:id="rId15"/>
    <p:sldId id="730" r:id="rId16"/>
    <p:sldId id="711" r:id="rId17"/>
  </p:sldIdLst>
  <p:sldSz cx="9144000" cy="6858000" type="screen4x3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Gulyaev" initials="N" lastIdx="7" clrIdx="0"/>
  <p:cmAuthor id="1" name="yanischenko" initials="y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533C"/>
    <a:srgbClr val="D6D6D6"/>
    <a:srgbClr val="C02929"/>
    <a:srgbClr val="F3F3F6"/>
    <a:srgbClr val="E6E6E6"/>
    <a:srgbClr val="D8D8D8"/>
    <a:srgbClr val="CCCCCC"/>
    <a:srgbClr val="CBCBCB"/>
    <a:srgbClr val="E1E1E1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54" autoAdjust="0"/>
    <p:restoredTop sz="95994" autoAdjust="0"/>
  </p:normalViewPr>
  <p:slideViewPr>
    <p:cSldViewPr>
      <p:cViewPr varScale="1">
        <p:scale>
          <a:sx n="73" d="100"/>
          <a:sy n="73" d="100"/>
        </p:scale>
        <p:origin x="133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ableStyles" Target="tableStyles.xml"/><Relationship Id="rId10" Type="http://schemas.openxmlformats.org/officeDocument/2006/relationships/slide" Target="slides/slide2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&#1052;&#1086;&#1080;%20&#1076;&#1086;&#1082;&#1091;&#1084;&#1077;&#1085;&#1090;&#1099;\ABoyar\&#1047;&#1072;&#1087;&#1088;&#1086;&#1089;&#1099;\2020\02\&#1057;&#1083;&#1072;&#1081;&#1076;&#1099;_&#1086;&#1090;&#1095;&#1077;&#1090;%20&#1086;%20&#1089;&#1090;&#1088;&#1072;&#1090;&#1077;&#1075;&#1080;&#1080;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&#1052;&#1086;&#1080;%20&#1076;&#1086;&#1082;&#1091;&#1084;&#1077;&#1085;&#1090;&#1099;\ABoyar\&#1047;&#1072;&#1087;&#1088;&#1086;&#1089;&#1099;\2020\02\&#1057;&#1083;&#1072;&#1081;&#1076;&#1099;_&#1086;&#1090;&#1095;&#1077;&#1090;%20&#1086;%20&#1089;&#1090;&#1088;&#1072;&#1090;&#1077;&#1075;&#1080;&#1080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&#1052;&#1086;&#1080;%20&#1076;&#1086;&#1082;&#1091;&#1084;&#1077;&#1085;&#1090;&#1099;\ABoyar\&#1047;&#1072;&#1087;&#1088;&#1086;&#1089;&#1099;\2020\02\&#1057;&#1083;&#1072;&#1081;&#1076;&#1099;_&#1086;&#1090;&#1095;&#1077;&#1090;%20&#1086;%20&#1089;&#1090;&#1088;&#1072;&#1090;&#1077;&#1075;&#1080;&#1080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&#1052;&#1086;&#1080;%20&#1076;&#1086;&#1082;&#1091;&#1084;&#1077;&#1085;&#1090;&#1099;\ABoyar\&#1047;&#1072;&#1087;&#1088;&#1086;&#1089;&#1099;\2020\02\&#1057;&#1083;&#1072;&#1081;&#1076;&#1099;_&#1086;&#1090;&#1095;&#1077;&#1090;%20&#1086;%20&#1089;&#1090;&#1088;&#1072;&#1090;&#1077;&#1075;&#1080;&#1080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ABoyar\&#1047;&#1072;&#1087;&#1088;&#1086;&#1089;&#1099;\2020\02\&#1057;&#1083;&#1072;&#1081;&#1076;&#1099;_&#1086;&#1090;&#1095;&#1077;&#1090;%20&#1086;%20&#1089;&#1090;&#1088;&#1072;&#1090;&#1077;&#1075;&#1080;&#1080;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ABoyar\&#1047;&#1072;&#1087;&#1088;&#1086;&#1089;&#1099;\2020\02\&#1057;&#1083;&#1072;&#1081;&#1076;&#1099;_&#1086;&#1090;&#1095;&#1077;&#1090;%20&#1086;%20&#1089;&#1090;&#1088;&#1072;&#1090;&#1077;&#1075;&#1080;&#1080;.xlsx" TargetMode="External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ABoyar\&#1047;&#1072;&#1087;&#1088;&#1086;&#1089;&#1099;\2020\02\&#1057;&#1083;&#1072;&#1081;&#1076;&#1099;_&#1086;&#1090;&#1095;&#1077;&#1090;%20&#1086;%20&#1089;&#1090;&#1088;&#1072;&#1090;&#1077;&#1075;&#1080;&#1080;.xlsx" TargetMode="External"/><Relationship Id="rId1" Type="http://schemas.openxmlformats.org/officeDocument/2006/relationships/themeOverride" Target="../theme/themeOverride3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ABoyar\&#1047;&#1072;&#1087;&#1088;&#1086;&#1089;&#1099;\2020\02\&#1057;&#1083;&#1072;&#1081;&#1076;&#1099;_&#1086;&#1090;&#1095;&#1077;&#1090;%20&#1086;%20&#1089;&#1090;&#1088;&#1072;&#1090;&#1077;&#1075;&#1080;&#1080;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Активные клиенты </a:t>
            </a:r>
            <a:r>
              <a:rPr lang="ru-RU" sz="1400" b="1" i="0" u="none" strike="noStrike" baseline="0">
                <a:solidFill>
                  <a:srgbClr val="993300"/>
                </a:solidFill>
                <a:latin typeface="Calibri"/>
                <a:cs typeface="Calibri"/>
              </a:rPr>
              <a:t>Массовый </a:t>
            </a:r>
            <a:r>
              <a:rPr lang="ru-RU" sz="14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бизнес, тыс. шт.</a:t>
            </a:r>
          </a:p>
        </c:rich>
      </c:tx>
      <c:layout>
        <c:manualLayout>
          <c:xMode val="edge"/>
          <c:yMode val="edge"/>
          <c:x val="0.15287024053500162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1.6402579307216274E-2"/>
          <c:y val="0.1731566593823349"/>
          <c:w val="0.9615621658403799"/>
          <c:h val="0.64531779342560158"/>
        </c:manualLayout>
      </c:layout>
      <c:barChart>
        <c:barDir val="col"/>
        <c:grouping val="stacked"/>
        <c:varyColors val="0"/>
        <c:ser>
          <c:idx val="1"/>
          <c:order val="0"/>
          <c:tx>
            <c:strRef>
              <c:f>Лист1!$I$49</c:f>
              <c:strCache>
                <c:ptCount val="1"/>
                <c:pt idx="0">
                  <c:v>Клиенты на РКО</c:v>
                </c:pt>
              </c:strCache>
            </c:strRef>
          </c:tx>
          <c:spPr>
            <a:solidFill>
              <a:srgbClr val="B42323"/>
            </a:solidFill>
            <a:scene3d>
              <a:camera prst="orthographicFront"/>
              <a:lightRig rig="threePt" dir="tl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Лист1!$J$48:$L$48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Лист1!$J$49:$L$49</c:f>
              <c:numCache>
                <c:formatCode>General</c:formatCode>
                <c:ptCount val="3"/>
                <c:pt idx="0">
                  <c:v>12.5</c:v>
                </c:pt>
                <c:pt idx="1">
                  <c:v>18.100000000000001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7D-4B2C-8422-E329A1F1BBDE}"/>
            </c:ext>
          </c:extLst>
        </c:ser>
        <c:ser>
          <c:idx val="0"/>
          <c:order val="1"/>
          <c:tx>
            <c:strRef>
              <c:f>Лист1!$I$50</c:f>
              <c:strCache>
                <c:ptCount val="1"/>
                <c:pt idx="0">
                  <c:v>Прочие клиенты</c:v>
                </c:pt>
              </c:strCache>
            </c:strRef>
          </c:tx>
          <c:spPr>
            <a:solidFill>
              <a:srgbClr val="CBCBCB"/>
            </a:solidFill>
            <a:scene3d>
              <a:camera prst="orthographicFront"/>
              <a:lightRig rig="threePt" dir="tl"/>
            </a:scene3d>
            <a:sp3d>
              <a:bevelT/>
            </a:sp3d>
          </c:spPr>
          <c:invertIfNegative val="0"/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B27D-4B2C-8422-E329A1F1BBD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Лист1!$J$48:$L$48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Лист1!$J$50:$L$50</c:f>
              <c:numCache>
                <c:formatCode>General</c:formatCode>
                <c:ptCount val="3"/>
                <c:pt idx="0">
                  <c:v>3.1</c:v>
                </c:pt>
                <c:pt idx="1">
                  <c:v>4.5999999999999979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27D-4B2C-8422-E329A1F1BBDE}"/>
            </c:ext>
          </c:extLst>
        </c:ser>
        <c:ser>
          <c:idx val="2"/>
          <c:order val="2"/>
          <c:tx>
            <c:strRef>
              <c:f>Лист1!$I$51</c:f>
              <c:strCache>
                <c:ptCount val="1"/>
                <c:pt idx="0">
                  <c:v>Итого</c:v>
                </c:pt>
              </c:strCache>
            </c:strRef>
          </c:tx>
          <c:spPr>
            <a:noFill/>
          </c:spPr>
          <c:invertIfNegative val="0"/>
          <c:dLbls>
            <c:numFmt formatCode="#,##0.0;[Red]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Лист1!$J$48:$L$48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Лист1!$J$51:$L$51</c:f>
              <c:numCache>
                <c:formatCode>General</c:formatCode>
                <c:ptCount val="3"/>
                <c:pt idx="0">
                  <c:v>15.6</c:v>
                </c:pt>
                <c:pt idx="1">
                  <c:v>22.7</c:v>
                </c:pt>
                <c:pt idx="2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27D-4B2C-8422-E329A1F1BB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394328184"/>
        <c:axId val="1"/>
      </c:barChart>
      <c:catAx>
        <c:axId val="394328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33"/>
          <c:min val="0"/>
        </c:scaling>
        <c:delete val="0"/>
        <c:axPos val="l"/>
        <c:majorGridlines>
          <c:spPr>
            <a:ln w="6350">
              <a:solidFill>
                <a:schemeClr val="bg1">
                  <a:lumMod val="75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394328184"/>
        <c:crosses val="autoZero"/>
        <c:crossBetween val="between"/>
        <c:majorUnit val="5"/>
      </c:valAx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6.8728652069176277E-2"/>
          <c:y val="0.91728093198876459"/>
          <c:w val="0.67868550677740624"/>
          <c:h val="8.2719068011235408E-2"/>
        </c:manualLayout>
      </c:layout>
      <c:overlay val="0"/>
      <c:txPr>
        <a:bodyPr/>
        <a:lstStyle/>
        <a:p>
          <a:pPr>
            <a:defRPr sz="12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3F3F6"/>
    </a:solidFill>
    <a:ln w="12700">
      <a:solidFill>
        <a:schemeClr val="bg1">
          <a:lumMod val="85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Целевые клиенты </a:t>
            </a:r>
            <a:r>
              <a:rPr lang="ru-RU" sz="1400" b="1" i="0" u="none" strike="noStrike" baseline="0">
                <a:solidFill>
                  <a:srgbClr val="993300"/>
                </a:solidFill>
                <a:latin typeface="Calibri"/>
                <a:cs typeface="Calibri"/>
              </a:rPr>
              <a:t>Средний</a:t>
            </a:r>
            <a:r>
              <a:rPr lang="ru-RU" sz="14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 бизнес, шт.</a:t>
            </a:r>
          </a:p>
        </c:rich>
      </c:tx>
      <c:layout>
        <c:manualLayout>
          <c:xMode val="edge"/>
          <c:yMode val="edge"/>
          <c:x val="0.1486357928792624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1.640257930721626E-2"/>
          <c:y val="0.17903037450715137"/>
          <c:w val="0.96156216584038035"/>
          <c:h val="0.6779031366581990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Лист1!$A$69</c:f>
              <c:strCache>
                <c:ptCount val="1"/>
                <c:pt idx="0">
                  <c:v>Целевые клиенты</c:v>
                </c:pt>
              </c:strCache>
            </c:strRef>
          </c:tx>
          <c:spPr>
            <a:solidFill>
              <a:srgbClr val="D8D8D8"/>
            </a:solidFill>
            <a:scene3d>
              <a:camera prst="orthographicFront"/>
              <a:lightRig rig="threePt" dir="tl"/>
            </a:scene3d>
            <a:sp3d prstMaterial="dkEdge">
              <a:bevelT/>
              <a:contourClr>
                <a:srgbClr val="000000"/>
              </a:contourClr>
            </a:sp3d>
          </c:spPr>
          <c:invertIfNegative val="0"/>
          <c:dPt>
            <c:idx val="3"/>
            <c:invertIfNegative val="0"/>
            <c:bubble3D val="0"/>
            <c:spPr>
              <a:solidFill>
                <a:srgbClr val="D8D8D8"/>
              </a:solidFill>
              <a:scene3d>
                <a:camera prst="orthographicFront"/>
                <a:lightRig rig="threePt" dir="tl"/>
              </a:scene3d>
              <a:sp3d prstMaterial="dkEdge">
                <a:bevelT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6EE-482B-A99F-ED4F5FCF21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Лист1!$B$68:$D$68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Лист1!$B$69:$D$69</c:f>
              <c:numCache>
                <c:formatCode>General</c:formatCode>
                <c:ptCount val="3"/>
                <c:pt idx="0">
                  <c:v>472</c:v>
                </c:pt>
                <c:pt idx="1">
                  <c:v>584</c:v>
                </c:pt>
                <c:pt idx="2">
                  <c:v>696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EE-482B-A99F-ED4F5FCF2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263145920"/>
        <c:axId val="1"/>
      </c:barChart>
      <c:catAx>
        <c:axId val="126314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7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chemeClr val="tx1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63145920"/>
        <c:crosses val="autoZero"/>
        <c:crossBetween val="between"/>
        <c:majorUnit val="100"/>
      </c:valAx>
    </c:plotArea>
    <c:plotVisOnly val="1"/>
    <c:dispBlanksAs val="gap"/>
    <c:showDLblsOverMax val="0"/>
  </c:chart>
  <c:spPr>
    <a:solidFill>
      <a:srgbClr val="F3F3F6"/>
    </a:solidFill>
    <a:ln w="12700">
      <a:solidFill>
        <a:schemeClr val="bg1">
          <a:lumMod val="85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title>
      <c:tx>
        <c:rich>
          <a:bodyPr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ru-RU" sz="14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Целевые клиенты </a:t>
            </a:r>
            <a:r>
              <a:rPr lang="ru-RU" sz="1400" b="1" i="0" u="none" strike="noStrike" baseline="0">
                <a:solidFill>
                  <a:srgbClr val="993300"/>
                </a:solidFill>
                <a:latin typeface="Calibri"/>
                <a:cs typeface="Calibri"/>
              </a:rPr>
              <a:t>Корпо</a:t>
            </a:r>
            <a:r>
              <a:rPr lang="ru-RU" sz="1400" b="1" i="0" u="none" strike="noStrike" baseline="0">
                <a:solidFill>
                  <a:srgbClr val="000000"/>
                </a:solidFill>
                <a:latin typeface="Calibri"/>
                <a:cs typeface="Calibri"/>
              </a:rPr>
              <a:t> бизнес, шт.</a:t>
            </a:r>
          </a:p>
        </c:rich>
      </c:tx>
      <c:layout>
        <c:manualLayout>
          <c:xMode val="edge"/>
          <c:yMode val="edge"/>
          <c:x val="0.19410743177650738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1.6402579307216274E-2"/>
          <c:y val="0.1731566593823349"/>
          <c:w val="0.9615621658403799"/>
          <c:h val="0.704054944673765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Лист1!$I$69</c:f>
              <c:strCache>
                <c:ptCount val="1"/>
                <c:pt idx="0">
                  <c:v>Целевые корпоративные клиенты</c:v>
                </c:pt>
              </c:strCache>
            </c:strRef>
          </c:tx>
          <c:spPr>
            <a:solidFill>
              <a:srgbClr val="CBCBCB"/>
            </a:solidFill>
            <a:scene3d>
              <a:camera prst="orthographicFront"/>
              <a:lightRig rig="threePt" dir="tl"/>
            </a:scene3d>
            <a:sp3d>
              <a:bevelT/>
            </a:sp3d>
          </c:spPr>
          <c:invertIfNegative val="0"/>
          <c:dPt>
            <c:idx val="3"/>
            <c:invertIfNegative val="0"/>
            <c:bubble3D val="0"/>
            <c:spPr>
              <a:solidFill>
                <a:srgbClr val="CBCBCB"/>
              </a:solidFill>
              <a:scene3d>
                <a:camera prst="orthographicFront"/>
                <a:lightRig rig="threePt" dir="tl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C9CC-4B9D-876C-40F453C8205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/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Лист1!$J$68:$L$68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Лист1!$J$69:$L$69</c:f>
              <c:numCache>
                <c:formatCode>General</c:formatCode>
                <c:ptCount val="3"/>
                <c:pt idx="0">
                  <c:v>154</c:v>
                </c:pt>
                <c:pt idx="1">
                  <c:v>175</c:v>
                </c:pt>
                <c:pt idx="2">
                  <c:v>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CC-4B9D-876C-40F453C820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263147232"/>
        <c:axId val="1"/>
      </c:barChart>
      <c:catAx>
        <c:axId val="126314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2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263147232"/>
        <c:crosses val="autoZero"/>
        <c:crossBetween val="between"/>
        <c:majorUnit val="30"/>
      </c:valAx>
    </c:plotArea>
    <c:plotVisOnly val="1"/>
    <c:dispBlanksAs val="gap"/>
    <c:showDLblsOverMax val="0"/>
  </c:chart>
  <c:spPr>
    <a:solidFill>
      <a:srgbClr val="F3F3F6"/>
    </a:solidFill>
    <a:ln w="12700">
      <a:solidFill>
        <a:schemeClr val="bg1">
          <a:lumMod val="85000"/>
        </a:schemeClr>
      </a:solidFill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kern="1200" spc="0" baseline="0" dirty="0" smtClean="0">
                <a:solidFill>
                  <a:srgbClr val="3B3B4B"/>
                </a:solidFill>
                <a:effectLst/>
              </a:rPr>
              <a:t>Активные клиенты, </a:t>
            </a:r>
            <a:r>
              <a:rPr lang="ru-RU" sz="1400" b="1" i="0" kern="1200" spc="0" baseline="0" dirty="0" smtClean="0">
                <a:solidFill>
                  <a:srgbClr val="C00000"/>
                </a:solidFill>
                <a:effectLst/>
              </a:rPr>
              <a:t>Розничный бизнес</a:t>
            </a:r>
            <a:r>
              <a:rPr lang="ru-RU" sz="1400" b="1" i="0" kern="1200" spc="0" baseline="0" dirty="0" smtClean="0">
                <a:solidFill>
                  <a:srgbClr val="3B3B4B"/>
                </a:solidFill>
                <a:effectLst/>
              </a:rPr>
              <a:t>, тыс. шт.</a:t>
            </a:r>
            <a:endParaRPr lang="ru-RU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Лист1!$A$49</c:f>
              <c:strCache>
                <c:ptCount val="1"/>
                <c:pt idx="0">
                  <c:v>Мобильный банк</c:v>
                </c:pt>
              </c:strCache>
            </c:strRef>
          </c:tx>
          <c:spPr>
            <a:solidFill>
              <a:srgbClr val="C02929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Лист1!$B$48:$D$48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Лист1!$B$49:$D$49</c:f>
              <c:numCache>
                <c:formatCode>General</c:formatCode>
                <c:ptCount val="3"/>
                <c:pt idx="0" formatCode="#,##0">
                  <c:v>90</c:v>
                </c:pt>
                <c:pt idx="1">
                  <c:v>162</c:v>
                </c:pt>
                <c:pt idx="2">
                  <c:v>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FB-4B8E-9811-1BC7400F36EB}"/>
            </c:ext>
          </c:extLst>
        </c:ser>
        <c:ser>
          <c:idx val="1"/>
          <c:order val="1"/>
          <c:tx>
            <c:strRef>
              <c:f>Лист1!$A$50</c:f>
              <c:strCache>
                <c:ptCount val="1"/>
                <c:pt idx="0">
                  <c:v>Прочие клиенты</c:v>
                </c:pt>
              </c:strCache>
            </c:strRef>
          </c:tx>
          <c:spPr>
            <a:solidFill>
              <a:srgbClr val="D6D6D6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Лист1!$B$48:$D$48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Лист1!$B$50:$D$50</c:f>
              <c:numCache>
                <c:formatCode>General</c:formatCode>
                <c:ptCount val="3"/>
                <c:pt idx="0" formatCode="#,##0">
                  <c:v>177</c:v>
                </c:pt>
                <c:pt idx="1">
                  <c:v>194</c:v>
                </c:pt>
                <c:pt idx="2">
                  <c:v>166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FB-4B8E-9811-1BC7400F36EB}"/>
            </c:ext>
          </c:extLst>
        </c:ser>
        <c:ser>
          <c:idx val="2"/>
          <c:order val="2"/>
          <c:tx>
            <c:strRef>
              <c:f>Лист1!$A$51</c:f>
              <c:strCache>
                <c:ptCount val="1"/>
                <c:pt idx="0">
                  <c:v>Итого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Лист1!$B$48:$D$48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Лист1!$B$51:$D$51</c:f>
              <c:numCache>
                <c:formatCode>General</c:formatCode>
                <c:ptCount val="3"/>
                <c:pt idx="0" formatCode="#,##0">
                  <c:v>267</c:v>
                </c:pt>
                <c:pt idx="1">
                  <c:v>356</c:v>
                </c:pt>
                <c:pt idx="2">
                  <c:v>390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FB-4B8E-9811-1BC7400F36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536617720"/>
        <c:axId val="536618048"/>
      </c:barChart>
      <c:catAx>
        <c:axId val="536617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6618048"/>
        <c:crosses val="autoZero"/>
        <c:auto val="1"/>
        <c:lblAlgn val="ctr"/>
        <c:lblOffset val="100"/>
        <c:noMultiLvlLbl val="0"/>
      </c:catAx>
      <c:valAx>
        <c:axId val="536618048"/>
        <c:scaling>
          <c:orientation val="minMax"/>
          <c:max val="450"/>
        </c:scaling>
        <c:delete val="0"/>
        <c:axPos val="l"/>
        <c:majorGridlines>
          <c:spPr>
            <a:ln w="9525" cap="flat" cmpd="sng" algn="ctr">
              <a:solidFill>
                <a:schemeClr val="accent1"/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366177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3F3F6"/>
    </a:solidFill>
    <a:ln>
      <a:solidFill>
        <a:srgbClr val="D6D6D6"/>
      </a:solidFill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spc="50" normalizeH="0" baseline="0">
                <a:solidFill>
                  <a:srgbClr val="3B3B4B"/>
                </a:solidFill>
                <a:latin typeface="+mn-lt"/>
                <a:ea typeface="+mj-ea"/>
                <a:cs typeface="+mj-cs"/>
              </a:defRPr>
            </a:pPr>
            <a:r>
              <a:rPr lang="ru-RU" sz="1400" b="1" dirty="0">
                <a:solidFill>
                  <a:srgbClr val="3B3B4B"/>
                </a:solidFill>
              </a:rPr>
              <a:t>Электронные клиенты</a:t>
            </a:r>
            <a:endParaRPr lang="en-US" sz="1400" b="1" dirty="0">
              <a:solidFill>
                <a:srgbClr val="3B3B4B"/>
              </a:solidFill>
            </a:endParaRPr>
          </a:p>
        </c:rich>
      </c:tx>
      <c:layout>
        <c:manualLayout>
          <c:xMode val="edge"/>
          <c:yMode val="edge"/>
          <c:x val="0.28564108187134502"/>
          <c:y val="2.2613960113960115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151120857699805"/>
          <c:y val="0.16187072649572651"/>
          <c:w val="0.79021588693957112"/>
          <c:h val="0.585440527065526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'Лист1 (2)'!$A$2</c:f>
              <c:strCache>
                <c:ptCount val="1"/>
                <c:pt idx="0">
                  <c:v>Активные СДБО клиенты, тыс.кшт.</c:v>
                </c:pt>
              </c:strCache>
            </c:strRef>
          </c:tx>
          <c:spPr>
            <a:solidFill>
              <a:srgbClr val="CCCCCC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E5F-41B9-A847-EC02D072E42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'Лист1 (2)'!$B$1:$D$1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'Лист1 (2)'!$B$2:$D$2</c:f>
              <c:numCache>
                <c:formatCode>General</c:formatCode>
                <c:ptCount val="3"/>
                <c:pt idx="0">
                  <c:v>126</c:v>
                </c:pt>
                <c:pt idx="1">
                  <c:v>188</c:v>
                </c:pt>
                <c:pt idx="2">
                  <c:v>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5F-41B9-A847-EC02D072E4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25"/>
        <c:axId val="104584320"/>
        <c:axId val="104635392"/>
      </c:barChart>
      <c:lineChart>
        <c:grouping val="standard"/>
        <c:varyColors val="0"/>
        <c:ser>
          <c:idx val="1"/>
          <c:order val="1"/>
          <c:tx>
            <c:strRef>
              <c:f>'Лист1 (2)'!$A$3</c:f>
              <c:strCache>
                <c:ptCount val="1"/>
                <c:pt idx="0">
                  <c:v>Проникновение СДБО,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8"/>
            <c:spPr>
              <a:solidFill>
                <a:srgbClr val="C00000"/>
              </a:solidFill>
              <a:ln>
                <a:solidFill>
                  <a:srgbClr val="ED7D31">
                    <a:lumMod val="75000"/>
                  </a:srgb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'Лист1 (2)'!$B$1:$D$1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'Лист1 (2)'!$B$3:$D$3</c:f>
              <c:numCache>
                <c:formatCode>0%</c:formatCode>
                <c:ptCount val="3"/>
                <c:pt idx="0">
                  <c:v>0.47</c:v>
                </c:pt>
                <c:pt idx="1">
                  <c:v>0.53</c:v>
                </c:pt>
                <c:pt idx="2">
                  <c:v>0.62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E5F-41B9-A847-EC02D072E4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4698624"/>
        <c:axId val="104643968"/>
      </c:lineChart>
      <c:catAx>
        <c:axId val="10458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20" normalizeH="0" baseline="0">
                <a:solidFill>
                  <a:srgbClr val="3B3B4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635392"/>
        <c:crosses val="autoZero"/>
        <c:auto val="1"/>
        <c:lblAlgn val="ctr"/>
        <c:lblOffset val="100"/>
        <c:noMultiLvlLbl val="0"/>
      </c:catAx>
      <c:valAx>
        <c:axId val="1046353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spc="20" baseline="0">
                <a:solidFill>
                  <a:srgbClr val="3B3B4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584320"/>
        <c:crosses val="autoZero"/>
        <c:crossBetween val="between"/>
      </c:valAx>
      <c:valAx>
        <c:axId val="104643968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spc="20" baseline="0">
                <a:solidFill>
                  <a:srgbClr val="3B3B4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698624"/>
        <c:crosses val="max"/>
        <c:crossBetween val="between"/>
        <c:majorUnit val="0.1"/>
      </c:valAx>
      <c:catAx>
        <c:axId val="1046986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464396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484330484330485"/>
          <c:w val="1"/>
          <c:h val="0.108019943019943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3B3B4B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3F3F6"/>
    </a:solidFill>
    <a:ln w="12700">
      <a:solidFill>
        <a:srgbClr val="FFFFFF">
          <a:lumMod val="85000"/>
        </a:srgbClr>
      </a:solidFill>
    </a:ln>
    <a:effectLst/>
  </c:spPr>
  <c:txPr>
    <a:bodyPr/>
    <a:lstStyle/>
    <a:p>
      <a:pPr>
        <a:defRPr sz="1050" b="0">
          <a:solidFill>
            <a:schemeClr val="tx1"/>
          </a:solidFill>
          <a:latin typeface="+mn-lt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spc="50" normalizeH="0" baseline="0">
                <a:solidFill>
                  <a:srgbClr val="3B3B4B"/>
                </a:solidFill>
                <a:latin typeface="+mn-lt"/>
                <a:ea typeface="+mj-ea"/>
                <a:cs typeface="+mj-cs"/>
              </a:defRPr>
            </a:pPr>
            <a:r>
              <a:rPr lang="ru-RU" sz="1400" b="1">
                <a:solidFill>
                  <a:srgbClr val="3B3B4B"/>
                </a:solidFill>
              </a:rPr>
              <a:t>Мобильные клиенты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9.9888387371348766E-2"/>
          <c:y val="0.15959866220735786"/>
          <c:w val="0.79356962601976899"/>
          <c:h val="0.605607844169980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'Лист1 (2)'!$A$5</c:f>
              <c:strCache>
                <c:ptCount val="1"/>
                <c:pt idx="0">
                  <c:v>Активные моб. клиенты, тыс.шт.</c:v>
                </c:pt>
              </c:strCache>
            </c:strRef>
          </c:tx>
          <c:spPr>
            <a:solidFill>
              <a:srgbClr val="D8D8D8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'Лист1 (2)'!$B$1:$D$1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'Лист1 (2)'!$B$5:$D$5</c:f>
              <c:numCache>
                <c:formatCode>General</c:formatCode>
                <c:ptCount val="3"/>
                <c:pt idx="0">
                  <c:v>60</c:v>
                </c:pt>
                <c:pt idx="1">
                  <c:v>162</c:v>
                </c:pt>
                <c:pt idx="2" formatCode="0">
                  <c:v>224.2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80-4E68-A9F8-76896D1FF5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25"/>
        <c:axId val="106283392"/>
        <c:axId val="106284928"/>
      </c:barChart>
      <c:lineChart>
        <c:grouping val="standard"/>
        <c:varyColors val="0"/>
        <c:ser>
          <c:idx val="1"/>
          <c:order val="1"/>
          <c:tx>
            <c:strRef>
              <c:f>'Лист1 (2)'!$A$6</c:f>
              <c:strCache>
                <c:ptCount val="1"/>
                <c:pt idx="0">
                  <c:v>Проникновение клиентов, %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9"/>
            <c:spPr>
              <a:solidFill>
                <a:srgbClr val="C00000"/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'Лист1 (2)'!$B$1:$D$1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'Лист1 (2)'!$B$6:$D$6</c:f>
              <c:numCache>
                <c:formatCode>0%</c:formatCode>
                <c:ptCount val="3"/>
                <c:pt idx="0">
                  <c:v>0.34</c:v>
                </c:pt>
                <c:pt idx="1">
                  <c:v>0.45</c:v>
                </c:pt>
                <c:pt idx="2">
                  <c:v>0.57999999999999996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F80-4E68-A9F8-76896D1FF5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6339328"/>
        <c:axId val="106337792"/>
      </c:lineChart>
      <c:catAx>
        <c:axId val="10628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284928"/>
        <c:crosses val="autoZero"/>
        <c:auto val="1"/>
        <c:lblAlgn val="ctr"/>
        <c:lblOffset val="100"/>
        <c:noMultiLvlLbl val="0"/>
      </c:catAx>
      <c:valAx>
        <c:axId val="106284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spc="20" baseline="0">
                <a:solidFill>
                  <a:srgbClr val="3B3B4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283392"/>
        <c:crosses val="autoZero"/>
        <c:crossBetween val="between"/>
      </c:valAx>
      <c:valAx>
        <c:axId val="106337792"/>
        <c:scaling>
          <c:orientation val="minMax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6339328"/>
        <c:crosses val="max"/>
        <c:crossBetween val="between"/>
      </c:valAx>
      <c:catAx>
        <c:axId val="106339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063377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7657684170622052"/>
          <c:w val="1"/>
          <c:h val="9.666735311491925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3F3F6"/>
    </a:solidFill>
    <a:ln w="12700" cap="flat" cmpd="sng" algn="ctr">
      <a:solidFill>
        <a:srgbClr val="FFFFFF">
          <a:lumMod val="85000"/>
        </a:srgbClr>
      </a:solidFill>
      <a:round/>
    </a:ln>
    <a:effectLst/>
  </c:spPr>
  <c:txPr>
    <a:bodyPr/>
    <a:lstStyle/>
    <a:p>
      <a:pPr>
        <a:defRPr sz="1050" b="0">
          <a:solidFill>
            <a:schemeClr val="tx1"/>
          </a:solidFill>
          <a:latin typeface="+mn-lt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spc="50" normalizeH="0" baseline="0">
                <a:solidFill>
                  <a:srgbClr val="3B3B4B"/>
                </a:solidFill>
                <a:latin typeface="+mn-lt"/>
                <a:ea typeface="+mj-ea"/>
                <a:cs typeface="+mj-cs"/>
              </a:defRPr>
            </a:pPr>
            <a:r>
              <a:rPr lang="ru-RU" sz="1400" b="1">
                <a:solidFill>
                  <a:srgbClr val="3B3B4B"/>
                </a:solidFill>
              </a:rPr>
              <a:t>Операции в эл. каналах</a:t>
            </a:r>
          </a:p>
        </c:rich>
      </c:tx>
      <c:layout>
        <c:manualLayout>
          <c:xMode val="edge"/>
          <c:yMode val="edge"/>
          <c:x val="0.24824342105263159"/>
          <c:y val="9.0455840455840458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1417005420054202"/>
          <c:y val="0.11530026451776655"/>
          <c:w val="0.74986224028906967"/>
          <c:h val="0.616637594280522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'Лист1 (2)'!$A$8</c:f>
              <c:strCache>
                <c:ptCount val="1"/>
                <c:pt idx="0">
                  <c:v>Операции в эл.каналах, тыс.шт.</c:v>
                </c:pt>
              </c:strCache>
            </c:strRef>
          </c:tx>
          <c:spPr>
            <a:solidFill>
              <a:srgbClr val="D8D8D8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'Лист1 (2)'!$B$1:$D$1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'Лист1 (2)'!$B$8:$D$8</c:f>
              <c:numCache>
                <c:formatCode>_-* #\ ##0_-;\-* #\ ##0_-;_-* "-"??_-;_-@_-</c:formatCode>
                <c:ptCount val="3"/>
                <c:pt idx="0">
                  <c:v>895</c:v>
                </c:pt>
                <c:pt idx="1">
                  <c:v>1423</c:v>
                </c:pt>
                <c:pt idx="2">
                  <c:v>2320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55-4CF6-8171-BA864E53E0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72"/>
        <c:axId val="114897664"/>
        <c:axId val="114899584"/>
      </c:barChart>
      <c:lineChart>
        <c:grouping val="standard"/>
        <c:varyColors val="0"/>
        <c:ser>
          <c:idx val="1"/>
          <c:order val="1"/>
          <c:tx>
            <c:strRef>
              <c:f>'Лист1 (2)'!$A$9</c:f>
              <c:strCache>
                <c:ptCount val="1"/>
                <c:pt idx="0">
                  <c:v>на 1 кл. РБ, шт.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circle"/>
            <c:size val="8"/>
            <c:spPr>
              <a:solidFill>
                <a:srgbClr val="C00000"/>
              </a:solidFill>
              <a:ln>
                <a:solidFill>
                  <a:srgbClr val="ED7D31">
                    <a:lumMod val="75000"/>
                  </a:srgb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'Лист1 (2)'!$B$1:$D$1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'Лист1 (2)'!$B$9:$D$9</c:f>
              <c:numCache>
                <c:formatCode>0.0</c:formatCode>
                <c:ptCount val="3"/>
                <c:pt idx="0">
                  <c:v>3.3</c:v>
                </c:pt>
                <c:pt idx="1">
                  <c:v>4</c:v>
                </c:pt>
                <c:pt idx="2">
                  <c:v>5.9487179487179489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355-4CF6-8171-BA864E53E0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011008"/>
        <c:axId val="115976448"/>
      </c:lineChart>
      <c:catAx>
        <c:axId val="114897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20" normalizeH="0" baseline="0">
                <a:solidFill>
                  <a:srgbClr val="3B3B4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899584"/>
        <c:crosses val="autoZero"/>
        <c:auto val="1"/>
        <c:lblAlgn val="ctr"/>
        <c:lblOffset val="100"/>
        <c:noMultiLvlLbl val="0"/>
      </c:catAx>
      <c:valAx>
        <c:axId val="114899584"/>
        <c:scaling>
          <c:orientation val="minMax"/>
          <c:max val="2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spc="20" baseline="0">
                <a:solidFill>
                  <a:srgbClr val="3B3B4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4897664"/>
        <c:crosses val="autoZero"/>
        <c:crossBetween val="between"/>
        <c:majorUnit val="400"/>
      </c:valAx>
      <c:valAx>
        <c:axId val="115976448"/>
        <c:scaling>
          <c:orientation val="minMax"/>
        </c:scaling>
        <c:delete val="0"/>
        <c:axPos val="r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spc="20" baseline="0">
                <a:solidFill>
                  <a:srgbClr val="3B3B4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6011008"/>
        <c:crosses val="max"/>
        <c:crossBetween val="between"/>
        <c:majorUnit val="1"/>
      </c:valAx>
      <c:catAx>
        <c:axId val="116011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5976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4345161290322812"/>
          <c:w val="1"/>
          <c:h val="0.133788530465949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3B3B4B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3F3F6"/>
    </a:solidFill>
    <a:ln w="12700">
      <a:solidFill>
        <a:srgbClr val="FFFFFF">
          <a:lumMod val="85000"/>
        </a:srgbClr>
      </a:solidFill>
    </a:ln>
    <a:effectLst/>
  </c:spPr>
  <c:txPr>
    <a:bodyPr/>
    <a:lstStyle/>
    <a:p>
      <a:pPr>
        <a:defRPr sz="1050" b="0">
          <a:solidFill>
            <a:schemeClr val="tx1"/>
          </a:solidFill>
          <a:latin typeface="+mn-lt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spc="50" normalizeH="0" baseline="0">
                <a:solidFill>
                  <a:srgbClr val="3B3B4B"/>
                </a:solidFill>
                <a:latin typeface="+mn-lt"/>
                <a:ea typeface="+mj-ea"/>
                <a:cs typeface="+mj-cs"/>
              </a:defRPr>
            </a:pPr>
            <a:r>
              <a:rPr lang="ru-RU" sz="1400" b="1">
                <a:solidFill>
                  <a:srgbClr val="3B3B4B"/>
                </a:solidFill>
              </a:rPr>
              <a:t>Продажи в эл. каналах, тыс. шт.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10878523035230371"/>
          <c:y val="0.11328205128205129"/>
          <c:w val="0.85966553748871133"/>
          <c:h val="0.653974358974359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'Лист1 (2)'!$A$11</c:f>
              <c:strCache>
                <c:ptCount val="1"/>
                <c:pt idx="0">
                  <c:v>Кредиты</c:v>
                </c:pt>
              </c:strCache>
            </c:strRef>
          </c:tx>
          <c:spPr>
            <a:solidFill>
              <a:srgbClr val="C0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'Лист1 (2)'!$B$1:$D$1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'Лист1 (2)'!$B$11:$D$11</c:f>
              <c:numCache>
                <c:formatCode>General</c:formatCode>
                <c:ptCount val="3"/>
                <c:pt idx="0">
                  <c:v>11.1</c:v>
                </c:pt>
                <c:pt idx="1">
                  <c:v>18.7</c:v>
                </c:pt>
                <c:pt idx="2">
                  <c:v>17.5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E9-4546-BA7B-6AA767817956}"/>
            </c:ext>
          </c:extLst>
        </c:ser>
        <c:ser>
          <c:idx val="1"/>
          <c:order val="1"/>
          <c:tx>
            <c:strRef>
              <c:f>'Лист1 (2)'!$A$12</c:f>
              <c:strCache>
                <c:ptCount val="1"/>
                <c:pt idx="0">
                  <c:v>Депозиты</c:v>
                </c:pt>
              </c:strCache>
            </c:strRef>
          </c:tx>
          <c:spPr>
            <a:solidFill>
              <a:srgbClr val="E6E6E6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'Лист1 (2)'!$B$1:$D$1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'Лист1 (2)'!$B$12:$D$12</c:f>
              <c:numCache>
                <c:formatCode>General</c:formatCode>
                <c:ptCount val="3"/>
                <c:pt idx="0">
                  <c:v>10.4</c:v>
                </c:pt>
                <c:pt idx="1">
                  <c:v>29.1</c:v>
                </c:pt>
                <c:pt idx="2">
                  <c:v>47.3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E9-4546-BA7B-6AA76781795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5"/>
        <c:axId val="103266560"/>
        <c:axId val="103890944"/>
      </c:barChart>
      <c:catAx>
        <c:axId val="103266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none" spc="20" normalizeH="0" baseline="0">
                <a:solidFill>
                  <a:srgbClr val="3B3B4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890944"/>
        <c:crosses val="autoZero"/>
        <c:auto val="1"/>
        <c:lblAlgn val="ctr"/>
        <c:lblOffset val="100"/>
        <c:noMultiLvlLbl val="0"/>
      </c:catAx>
      <c:valAx>
        <c:axId val="103890944"/>
        <c:scaling>
          <c:orientation val="minMax"/>
          <c:max val="5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spc="20" baseline="0">
                <a:solidFill>
                  <a:srgbClr val="3B3B4B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3266560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rgbClr val="3B3B4B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rgbClr val="F3F3F6"/>
    </a:solidFill>
    <a:ln w="12700" cap="flat" cmpd="sng" algn="ctr">
      <a:solidFill>
        <a:srgbClr val="FFFFFF">
          <a:lumMod val="85000"/>
        </a:srgbClr>
      </a:solidFill>
      <a:round/>
    </a:ln>
    <a:effectLst/>
  </c:spPr>
  <c:txPr>
    <a:bodyPr/>
    <a:lstStyle/>
    <a:p>
      <a:pPr>
        <a:defRPr sz="1050" b="0">
          <a:solidFill>
            <a:schemeClr val="tx1"/>
          </a:solidFill>
          <a:latin typeface="+mn-lt"/>
        </a:defRPr>
      </a:pPr>
      <a:endParaRPr lang="ru-RU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0.29827</cdr:x>
      <cdr:y>0.17557</cdr:y>
    </cdr:from>
    <cdr:to>
      <cdr:x>0.71649</cdr:x>
      <cdr:y>0.36797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 flipV="1">
          <a:off x="1181133" y="459995"/>
          <a:ext cx="1656184" cy="50405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C00000"/>
          </a:solidFill>
          <a:prstDash val="solid"/>
          <a:headEnd type="none" w="med" len="med"/>
          <a:tailEnd type="triangle" w="med" len="me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0.30003</cdr:x>
      <cdr:y>0.17138</cdr:y>
    </cdr:from>
    <cdr:to>
      <cdr:x>0.71826</cdr:x>
      <cdr:y>0.29571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 flipV="1">
          <a:off x="1188125" y="456562"/>
          <a:ext cx="1656191" cy="331215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C00000"/>
          </a:solidFill>
          <a:prstDash val="solid"/>
          <a:headEnd type="none" w="med" len="med"/>
          <a:tailEnd type="triangle" w="med" len="me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0.4546</cdr:x>
      <cdr:y>0.17119</cdr:y>
    </cdr:from>
    <cdr:to>
      <cdr:x>0.58189</cdr:x>
      <cdr:y>0.25228</cdr:y>
    </cdr:to>
    <cdr:sp macro="" textlink="">
      <cdr:nvSpPr>
        <cdr:cNvPr id="3" name="TextBox 6"/>
        <cdr:cNvSpPr txBox="1"/>
      </cdr:nvSpPr>
      <cdr:spPr>
        <a:xfrm xmlns:a="http://schemas.openxmlformats.org/drawingml/2006/main">
          <a:off x="1800200" y="456060"/>
          <a:ext cx="504069" cy="216023"/>
        </a:xfrm>
        <a:prstGeom xmlns:a="http://schemas.openxmlformats.org/drawingml/2006/main" prst="rect">
          <a:avLst/>
        </a:prstGeom>
        <a:solidFill xmlns:a="http://schemas.openxmlformats.org/drawingml/2006/main">
          <a:srgbClr val="C00000"/>
        </a:solidFill>
        <a:ln xmlns:a="http://schemas.openxmlformats.org/drawingml/2006/main" w="9525" cmpd="sng">
          <a:solidFill>
            <a:srgbClr val="C00000"/>
          </a:solidFill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lIns="0" rIns="0" rtlCol="0" anchor="t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050" b="1" dirty="0" smtClean="0">
              <a:solidFill>
                <a:sysClr val="window" lastClr="FFFFFF"/>
              </a:solidFill>
              <a:latin typeface="Century Gothic" pitchFamily="34" charset="0"/>
            </a:rPr>
            <a:t>+47%</a:t>
          </a:r>
          <a:endParaRPr lang="ru-RU" sz="1050" b="1" dirty="0">
            <a:solidFill>
              <a:sysClr val="window" lastClr="FFFFFF"/>
            </a:solidFill>
            <a:latin typeface="Century Gothic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0.29827</cdr:x>
      <cdr:y>0.15965</cdr:y>
    </cdr:from>
    <cdr:to>
      <cdr:x>0.73468</cdr:x>
      <cdr:y>0.22876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 flipV="1">
          <a:off x="1181133" y="425402"/>
          <a:ext cx="1728200" cy="184137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C00000"/>
          </a:solidFill>
          <a:prstDash val="solid"/>
          <a:headEnd type="none" w="med" len="med"/>
          <a:tailEnd type="triangle" w="med" len="me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0.29094</cdr:x>
      <cdr:y>0.19758</cdr:y>
    </cdr:from>
    <cdr:to>
      <cdr:x>0.74554</cdr:x>
      <cdr:y>0.28004</cdr:y>
    </cdr:to>
    <cdr:cxnSp macro="">
      <cdr:nvCxnSpPr>
        <cdr:cNvPr id="2" name="Прямая со стрелкой 1"/>
        <cdr:cNvCxnSpPr/>
      </cdr:nvCxnSpPr>
      <cdr:spPr>
        <a:xfrm xmlns:a="http://schemas.openxmlformats.org/drawingml/2006/main" flipV="1">
          <a:off x="1152128" y="517654"/>
          <a:ext cx="1800200" cy="216023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38100" cap="flat" cmpd="sng" algn="ctr">
          <a:solidFill>
            <a:srgbClr val="C00000"/>
          </a:solidFill>
          <a:prstDash val="solid"/>
          <a:headEnd type="none" w="med" len="med"/>
          <a:tailEnd type="triangle" w="med" len="me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89982"/>
          </a:xfrm>
          <a:prstGeom prst="rect">
            <a:avLst/>
          </a:prstGeom>
        </p:spPr>
        <p:txBody>
          <a:bodyPr vert="horz" lIns="91082" tIns="45541" rIns="91082" bIns="455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89982"/>
          </a:xfrm>
          <a:prstGeom prst="rect">
            <a:avLst/>
          </a:prstGeom>
        </p:spPr>
        <p:txBody>
          <a:bodyPr vert="horz" lIns="91082" tIns="45541" rIns="91082" bIns="45541" rtlCol="0"/>
          <a:lstStyle>
            <a:lvl1pPr algn="r">
              <a:defRPr sz="1200"/>
            </a:lvl1pPr>
          </a:lstStyle>
          <a:p>
            <a:fld id="{E742475D-F5A0-49F5-8FD0-3961E55FBE3B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33425"/>
            <a:ext cx="4903787" cy="3676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82" tIns="45541" rIns="91082" bIns="455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54830"/>
            <a:ext cx="5388610" cy="4409837"/>
          </a:xfrm>
          <a:prstGeom prst="rect">
            <a:avLst/>
          </a:prstGeom>
        </p:spPr>
        <p:txBody>
          <a:bodyPr vert="horz" lIns="91082" tIns="45541" rIns="91082" bIns="4554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07956"/>
            <a:ext cx="2918831" cy="489982"/>
          </a:xfrm>
          <a:prstGeom prst="rect">
            <a:avLst/>
          </a:prstGeom>
        </p:spPr>
        <p:txBody>
          <a:bodyPr vert="horz" lIns="91082" tIns="45541" rIns="91082" bIns="455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4" y="9307956"/>
            <a:ext cx="2918831" cy="489982"/>
          </a:xfrm>
          <a:prstGeom prst="rect">
            <a:avLst/>
          </a:prstGeom>
        </p:spPr>
        <p:txBody>
          <a:bodyPr vert="horz" lIns="91082" tIns="45541" rIns="91082" bIns="45541" rtlCol="0" anchor="b"/>
          <a:lstStyle>
            <a:lvl1pPr algn="r">
              <a:defRPr sz="1200"/>
            </a:lvl1pPr>
          </a:lstStyle>
          <a:p>
            <a:fld id="{D3087B23-48F9-42DA-98FC-DEBEA040E61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012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4D00-9FD7-46FB-84DD-3B2CB351C1D2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933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4D00-9FD7-46FB-84DD-3B2CB351C1D2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993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E44D00-9FD7-46FB-84DD-3B2CB351C1D2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805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7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6738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95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01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20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grpSp>
        <p:nvGrpSpPr>
          <p:cNvPr id="7" name="Группа 9"/>
          <p:cNvGrpSpPr/>
          <p:nvPr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  <a:t>Материалы</a:t>
              </a:r>
              <a:r>
                <a:rPr lang="ru-RU" sz="1200" baseline="0" dirty="0" smtClean="0">
                  <a:solidFill>
                    <a:schemeClr val="bg1">
                      <a:lumMod val="50000"/>
                    </a:schemeClr>
                  </a:solidFill>
                </a:rPr>
                <a:t> НС     </a:t>
              </a:r>
              <a:r>
                <a:rPr lang="ru-RU" sz="1200" baseline="0" dirty="0" err="1" smtClean="0">
                  <a:solidFill>
                    <a:schemeClr val="bg1">
                      <a:lumMod val="50000"/>
                    </a:schemeClr>
                  </a:solidFill>
                </a:rPr>
                <a:t>льфа</a:t>
              </a:r>
              <a:r>
                <a:rPr lang="ru-RU" sz="1200" baseline="0" dirty="0" smtClean="0">
                  <a:solidFill>
                    <a:schemeClr val="bg1">
                      <a:lumMod val="50000"/>
                    </a:schemeClr>
                  </a:solidFill>
                </a:rPr>
                <a:t>-Банк Беларусь</a:t>
              </a:r>
              <a:endParaRPr lang="ru-RU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  <p:grpSp>
        <p:nvGrpSpPr>
          <p:cNvPr id="10" name="Группа 9"/>
          <p:cNvGrpSpPr/>
          <p:nvPr userDrawn="1"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Материалы НС     </a:t>
              </a:r>
              <a:r>
                <a:rPr lang="ru-RU" sz="1200" dirty="0" err="1" smtClean="0">
                  <a:solidFill>
                    <a:srgbClr val="FFFFFF">
                      <a:lumMod val="50000"/>
                    </a:srgbClr>
                  </a:solidFill>
                </a:rPr>
                <a:t>льфа</a:t>
              </a:r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-Банк Беларусь</a:t>
              </a:r>
              <a:endParaRPr lang="ru-RU" sz="1200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pic>
          <p:nvPicPr>
            <p:cNvPr id="12" name="Рисунок 11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7449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276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4628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32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965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908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95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434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194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64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452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840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0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95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840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0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738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434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429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4295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652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08460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341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4541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8111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852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673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0172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734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65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grpSp>
        <p:nvGrpSpPr>
          <p:cNvPr id="7" name="Группа 9"/>
          <p:cNvGrpSpPr/>
          <p:nvPr userDrawn="1"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Материалы НС     </a:t>
              </a:r>
              <a:r>
                <a:rPr lang="ru-RU" sz="1200" dirty="0" err="1" smtClean="0">
                  <a:solidFill>
                    <a:srgbClr val="FFFFFF">
                      <a:lumMod val="50000"/>
                    </a:srgbClr>
                  </a:solidFill>
                </a:rPr>
                <a:t>льфа</a:t>
              </a:r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-Банк Беларусь</a:t>
              </a:r>
              <a:endParaRPr lang="ru-RU" sz="1200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8597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610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2587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179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195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9203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718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5954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5943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37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084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95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87385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grpSp>
        <p:nvGrpSpPr>
          <p:cNvPr id="7" name="Группа 9"/>
          <p:cNvGrpSpPr/>
          <p:nvPr userDrawn="1"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Материалы НС     </a:t>
              </a:r>
              <a:r>
                <a:rPr lang="ru-RU" sz="1200" dirty="0" err="1" smtClean="0">
                  <a:solidFill>
                    <a:srgbClr val="FFFFFF">
                      <a:lumMod val="50000"/>
                    </a:srgbClr>
                  </a:solidFill>
                </a:rPr>
                <a:t>льфа</a:t>
              </a:r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-Банк Беларусь</a:t>
              </a:r>
              <a:endParaRPr lang="ru-RU" sz="1200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00434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42953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8652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08460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3412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454106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8111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8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341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36738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0172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2097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grpSp>
        <p:nvGrpSpPr>
          <p:cNvPr id="7" name="Группа 9"/>
          <p:cNvGrpSpPr/>
          <p:nvPr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chemeClr val="bg1">
                      <a:lumMod val="50000"/>
                    </a:schemeClr>
                  </a:solidFill>
                </a:rPr>
                <a:t>Материалы</a:t>
              </a:r>
              <a:r>
                <a:rPr lang="ru-RU" sz="1200" baseline="0" dirty="0" smtClean="0">
                  <a:solidFill>
                    <a:schemeClr val="bg1">
                      <a:lumMod val="50000"/>
                    </a:schemeClr>
                  </a:solidFill>
                </a:rPr>
                <a:t> НС     </a:t>
              </a:r>
              <a:r>
                <a:rPr lang="ru-RU" sz="1200" baseline="0" dirty="0" err="1" smtClean="0">
                  <a:solidFill>
                    <a:schemeClr val="bg1">
                      <a:lumMod val="50000"/>
                    </a:schemeClr>
                  </a:solidFill>
                </a:rPr>
                <a:t>льфа</a:t>
              </a:r>
              <a:r>
                <a:rPr lang="ru-RU" sz="1200" baseline="0" dirty="0" smtClean="0">
                  <a:solidFill>
                    <a:schemeClr val="bg1">
                      <a:lumMod val="50000"/>
                    </a:schemeClr>
                  </a:solidFill>
                </a:rPr>
                <a:t>-Банк Беларусь</a:t>
              </a:r>
              <a:endParaRPr lang="ru-RU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  <p:grpSp>
        <p:nvGrpSpPr>
          <p:cNvPr id="10" name="Группа 9"/>
          <p:cNvGrpSpPr/>
          <p:nvPr userDrawn="1"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11" name="TextBox 10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Материалы НС     </a:t>
              </a:r>
              <a:r>
                <a:rPr lang="ru-RU" sz="1200" dirty="0" err="1" smtClean="0">
                  <a:solidFill>
                    <a:srgbClr val="FFFFFF">
                      <a:lumMod val="50000"/>
                    </a:srgbClr>
                  </a:solidFill>
                </a:rPr>
                <a:t>льфа</a:t>
              </a:r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-Банк Беларусь</a:t>
              </a:r>
              <a:endParaRPr lang="ru-RU" sz="1200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pic>
          <p:nvPicPr>
            <p:cNvPr id="12" name="Рисунок 11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874495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27692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46283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13202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9659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9086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95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45410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21940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66403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74527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840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0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958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7840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"/>
          <p:cNvSpPr>
            <a:spLocks noGrp="1"/>
          </p:cNvSpPr>
          <p:nvPr userDrawn="1">
            <p:ph type="title"/>
          </p:nvPr>
        </p:nvSpPr>
        <p:spPr>
          <a:xfrm>
            <a:off x="136547" y="377701"/>
            <a:ext cx="7430763" cy="7969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22040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487385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04348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81113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429536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86527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084602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3412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45410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81113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8522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36738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60172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371D8-30C5-4FF2-9598-16A31BAB16D6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734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F3F2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8522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smtClean="0">
                <a:solidFill>
                  <a:srgbClr val="FFFFFF"/>
                </a:solidFill>
              </a:rPr>
              <a:t>21.03.2014</a:t>
            </a:r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grpSp>
        <p:nvGrpSpPr>
          <p:cNvPr id="7" name="Группа 9"/>
          <p:cNvGrpSpPr/>
          <p:nvPr userDrawn="1"/>
        </p:nvGrpSpPr>
        <p:grpSpPr>
          <a:xfrm>
            <a:off x="5796136" y="6525344"/>
            <a:ext cx="2736304" cy="276999"/>
            <a:chOff x="467544" y="6525344"/>
            <a:chExt cx="2736304" cy="276999"/>
          </a:xfrm>
        </p:grpSpPr>
        <p:sp>
          <p:nvSpPr>
            <p:cNvPr id="8" name="TextBox 7"/>
            <p:cNvSpPr txBox="1"/>
            <p:nvPr userDrawn="1"/>
          </p:nvSpPr>
          <p:spPr>
            <a:xfrm>
              <a:off x="467544" y="6525344"/>
              <a:ext cx="27363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Материалы НС     </a:t>
              </a:r>
              <a:r>
                <a:rPr lang="ru-RU" sz="1200" dirty="0" err="1" smtClean="0">
                  <a:solidFill>
                    <a:srgbClr val="FFFFFF">
                      <a:lumMod val="50000"/>
                    </a:srgbClr>
                  </a:solidFill>
                </a:rPr>
                <a:t>льфа</a:t>
              </a:r>
              <a:r>
                <a:rPr lang="ru-RU" sz="1200" dirty="0" smtClean="0">
                  <a:solidFill>
                    <a:srgbClr val="FFFFFF">
                      <a:lumMod val="50000"/>
                    </a:srgbClr>
                  </a:solidFill>
                </a:rPr>
                <a:t>-Банк Беларусь</a:t>
              </a:r>
              <a:endParaRPr lang="ru-RU" sz="1200" dirty="0">
                <a:solidFill>
                  <a:srgbClr val="FFFFFF">
                    <a:lumMod val="50000"/>
                  </a:srgbClr>
                </a:solidFill>
              </a:endParaRPr>
            </a:p>
          </p:txBody>
        </p:sp>
        <p:pic>
          <p:nvPicPr>
            <p:cNvPr id="9" name="Рисунок 8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567023" y="6597352"/>
              <a:ext cx="124657" cy="19415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585974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697D5-28FD-49A0-A05D-C9B0F2E3F1E2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9610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6927D-B8FA-44AB-A606-79229FEB1525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2587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1AC8-681B-40D6-9A33-746A67173AB5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317928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7FBC0E-B263-4D37-B565-2966EFC297D1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419599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C576B-1B81-498F-B227-08D79F9A76D9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092037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C91D-B051-477D-9F7F-959A8ED27441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67184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0A7A8-FF41-42B6-AB73-0DB8089650FB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59544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6546A-3981-4FF2-9114-4DA0F46747F0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59435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6797C-77B9-4E5C-B668-3954E60F575D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>
              <a:solidFill>
                <a:srgbClr val="3B3B4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3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6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7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image" Target="../media/image3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64.xml"/><Relationship Id="rId7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73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63.xml"/><Relationship Id="rId16" Type="http://schemas.openxmlformats.org/officeDocument/2006/relationships/slideLayout" Target="../slideLayouts/slideLayout77.xml"/><Relationship Id="rId1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72.xml"/><Relationship Id="rId5" Type="http://schemas.openxmlformats.org/officeDocument/2006/relationships/slideLayout" Target="../slideLayouts/slideLayout66.xml"/><Relationship Id="rId15" Type="http://schemas.openxmlformats.org/officeDocument/2006/relationships/slideLayout" Target="../slideLayouts/slideLayout76.xml"/><Relationship Id="rId10" Type="http://schemas.openxmlformats.org/officeDocument/2006/relationships/slideLayout" Target="../slideLayouts/slideLayout71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65.xml"/><Relationship Id="rId9" Type="http://schemas.openxmlformats.org/officeDocument/2006/relationships/slideLayout" Target="../slideLayouts/slideLayout70.xml"/><Relationship Id="rId14" Type="http://schemas.openxmlformats.org/officeDocument/2006/relationships/slideLayout" Target="../slideLayouts/slideLayout7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Relationship Id="rId14" Type="http://schemas.openxmlformats.org/officeDocument/2006/relationships/image" Target="../media/image3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2104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427962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  <p:sldLayoutId id="2147483868" r:id="rId12"/>
    <p:sldLayoutId id="2147483869" r:id="rId13"/>
    <p:sldLayoutId id="2147483855" r:id="rId14"/>
    <p:sldLayoutId id="2147483709" r:id="rId15"/>
    <p:sldLayoutId id="2147483842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2104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180461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2104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4279624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19" r:id="rId12"/>
    <p:sldLayoutId id="2147483920" r:id="rId13"/>
    <p:sldLayoutId id="2147483921" r:id="rId14"/>
    <p:sldLayoutId id="2147483922" r:id="rId15"/>
    <p:sldLayoutId id="2147483923" r:id="rId16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0438236-5C7E-4EA1-BD71-200CBE40BD83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F3F2DC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F3F2DC"/>
                </a:solidFill>
              </a:rPr>
              <a:pPr/>
              <a:t>14.04.2020</a:t>
            </a:fld>
            <a:endParaRPr lang="ru-RU">
              <a:solidFill>
                <a:srgbClr val="F3F2DC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21045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63784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604448" y="0"/>
            <a:ext cx="539552" cy="6858000"/>
          </a:xfrm>
          <a:prstGeom prst="rect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604448" y="5486400"/>
            <a:ext cx="539552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796" y="5631180"/>
            <a:ext cx="47598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‹#›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675696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 dirty="0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40137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732289-D6AF-4463-B52D-E85DC64416FB}" type="datetime1">
              <a:rPr lang="ru-RU" smtClean="0">
                <a:solidFill>
                  <a:srgbClr val="DFDCB7"/>
                </a:solidFill>
              </a:rPr>
              <a:pPr/>
              <a:t>14.04.2020</a:t>
            </a:fld>
            <a:endParaRPr lang="ru-RU">
              <a:solidFill>
                <a:srgbClr val="DFDCB7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180461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  <p:sldLayoutId id="2147483948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5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7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7.xml"/><Relationship Id="rId6" Type="http://schemas.openxmlformats.org/officeDocument/2006/relationships/image" Target="../media/image2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7" Type="http://schemas.openxmlformats.org/officeDocument/2006/relationships/image" Target="../media/image3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7.xml"/><Relationship Id="rId6" Type="http://schemas.openxmlformats.org/officeDocument/2006/relationships/image" Target="../media/image2.pn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38236-5C7E-4EA1-BD71-200CBE40BD83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5800" y="1412776"/>
            <a:ext cx="7543800" cy="28948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5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smtClean="0">
                <a:solidFill>
                  <a:srgbClr val="D2533C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Отчет</a:t>
            </a:r>
            <a:r>
              <a:rPr lang="ru-RU" sz="400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о ходе реализации стратегического плана развития ЗАО «Альфа-Банк» </a:t>
            </a:r>
            <a:r>
              <a:rPr lang="ru-RU" sz="4000" dirty="0" smtClean="0">
                <a:solidFill>
                  <a:srgbClr val="D2533C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на 1 января 2020 г.</a:t>
            </a:r>
          </a:p>
        </p:txBody>
      </p:sp>
    </p:spTree>
    <p:extLst>
      <p:ext uri="{BB962C8B-B14F-4D97-AF65-F5344CB8AC3E}">
        <p14:creationId xmlns:p14="http://schemas.microsoft.com/office/powerpoint/2010/main" val="274281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323528" y="83229"/>
            <a:ext cx="7430763" cy="796950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tx2"/>
                </a:solidFill>
              </a:rPr>
              <a:t>Динамика клиентской базы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23734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2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6597352"/>
            <a:ext cx="2664296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1752773"/>
              </p:ext>
            </p:extLst>
          </p:nvPr>
        </p:nvGraphicFramePr>
        <p:xfrm>
          <a:off x="4326971" y="1024789"/>
          <a:ext cx="3960000" cy="2619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6"/>
          <p:cNvSpPr txBox="1"/>
          <p:nvPr/>
        </p:nvSpPr>
        <p:spPr>
          <a:xfrm>
            <a:off x="6300191" y="1542442"/>
            <a:ext cx="504069" cy="216023"/>
          </a:xfrm>
          <a:prstGeom prst="rect">
            <a:avLst/>
          </a:prstGeom>
          <a:solidFill>
            <a:srgbClr val="C00000"/>
          </a:solidFill>
          <a:ln w="9525" cmpd="sng">
            <a:solidFill>
              <a:srgbClr val="C00000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0" r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50" b="1" dirty="0" smtClean="0">
                <a:solidFill>
                  <a:sysClr val="window" lastClr="FFFFFF"/>
                </a:solidFill>
                <a:latin typeface="Century Gothic" pitchFamily="34" charset="0"/>
              </a:rPr>
              <a:t>+99%</a:t>
            </a:r>
            <a:endParaRPr lang="ru-RU" sz="1050" b="1" dirty="0">
              <a:solidFill>
                <a:sysClr val="window" lastClr="FFFFFF"/>
              </a:solidFill>
              <a:latin typeface="Century Gothic" pitchFamily="34" charset="0"/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0973528"/>
              </p:ext>
            </p:extLst>
          </p:nvPr>
        </p:nvGraphicFramePr>
        <p:xfrm>
          <a:off x="251520" y="3789336"/>
          <a:ext cx="3960000" cy="26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7777865"/>
              </p:ext>
            </p:extLst>
          </p:nvPr>
        </p:nvGraphicFramePr>
        <p:xfrm>
          <a:off x="4326971" y="3788744"/>
          <a:ext cx="3960000" cy="2664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6"/>
          <p:cNvSpPr txBox="1"/>
          <p:nvPr/>
        </p:nvSpPr>
        <p:spPr>
          <a:xfrm>
            <a:off x="6300191" y="4182260"/>
            <a:ext cx="504069" cy="216023"/>
          </a:xfrm>
          <a:prstGeom prst="rect">
            <a:avLst/>
          </a:prstGeom>
          <a:solidFill>
            <a:srgbClr val="C00000"/>
          </a:solidFill>
          <a:ln w="9525" cmpd="sng">
            <a:solidFill>
              <a:srgbClr val="C00000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0" r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50" b="1" dirty="0" smtClean="0">
                <a:solidFill>
                  <a:sysClr val="window" lastClr="FFFFFF"/>
                </a:solidFill>
                <a:latin typeface="Century Gothic" pitchFamily="34" charset="0"/>
              </a:rPr>
              <a:t>+18%</a:t>
            </a:r>
            <a:endParaRPr lang="ru-RU" sz="1050" b="1" dirty="0">
              <a:solidFill>
                <a:sysClr val="window" lastClr="FFFFFF"/>
              </a:solidFill>
              <a:latin typeface="Century Gothic" pitchFamily="34" charset="0"/>
            </a:endParaRPr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9808267"/>
              </p:ext>
            </p:extLst>
          </p:nvPr>
        </p:nvGraphicFramePr>
        <p:xfrm>
          <a:off x="251520" y="1024788"/>
          <a:ext cx="3960000" cy="26199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0" name="TextBox 6"/>
          <p:cNvSpPr txBox="1"/>
          <p:nvPr/>
        </p:nvSpPr>
        <p:spPr>
          <a:xfrm>
            <a:off x="2195736" y="1542442"/>
            <a:ext cx="504069" cy="216023"/>
          </a:xfrm>
          <a:prstGeom prst="rect">
            <a:avLst/>
          </a:prstGeom>
          <a:solidFill>
            <a:srgbClr val="C00000"/>
          </a:solidFill>
          <a:ln w="9525" cmpd="sng">
            <a:solidFill>
              <a:srgbClr val="C00000"/>
            </a:solidFill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lIns="0" r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050" b="1" dirty="0" smtClean="0">
                <a:solidFill>
                  <a:sysClr val="window" lastClr="FFFFFF"/>
                </a:solidFill>
                <a:latin typeface="Century Gothic" pitchFamily="34" charset="0"/>
              </a:rPr>
              <a:t>+46%</a:t>
            </a:r>
            <a:endParaRPr lang="ru-RU" sz="1050" b="1" dirty="0">
              <a:solidFill>
                <a:sysClr val="window" lastClr="FFFFFF"/>
              </a:solidFill>
              <a:latin typeface="Century Gothic" pitchFamily="34" charset="0"/>
            </a:endParaRPr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2145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07504" y="93457"/>
            <a:ext cx="8064896" cy="79695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2"/>
                </a:solidFill>
              </a:rPr>
              <a:t>Цифровой банкинг– </a:t>
            </a:r>
            <a:r>
              <a:rPr lang="ru-RU" sz="2800" dirty="0">
                <a:solidFill>
                  <a:schemeClr val="tx2"/>
                </a:solidFill>
              </a:rPr>
              <a:t>главный фокус Стратегии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2440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3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7704" y="6597352"/>
            <a:ext cx="2664296" cy="2606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3593475"/>
              </p:ext>
            </p:extLst>
          </p:nvPr>
        </p:nvGraphicFramePr>
        <p:xfrm>
          <a:off x="107504" y="890407"/>
          <a:ext cx="4104000" cy="2806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105511"/>
              </p:ext>
            </p:extLst>
          </p:nvPr>
        </p:nvGraphicFramePr>
        <p:xfrm>
          <a:off x="4346101" y="890407"/>
          <a:ext cx="4089809" cy="2806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Диаграмма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85297396"/>
              </p:ext>
            </p:extLst>
          </p:nvPr>
        </p:nvGraphicFramePr>
        <p:xfrm>
          <a:off x="107504" y="3813375"/>
          <a:ext cx="4104000" cy="2806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Диаграмма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662397"/>
              </p:ext>
            </p:extLst>
          </p:nvPr>
        </p:nvGraphicFramePr>
        <p:xfrm>
          <a:off x="4343764" y="3811384"/>
          <a:ext cx="4092145" cy="28087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21454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996" y="39762"/>
            <a:ext cx="8035853" cy="796950"/>
          </a:xfrm>
        </p:spPr>
        <p:txBody>
          <a:bodyPr/>
          <a:lstStyle/>
          <a:p>
            <a:r>
              <a:rPr lang="ru-RU" sz="2800" dirty="0">
                <a:solidFill>
                  <a:schemeClr val="tx2"/>
                </a:solidFill>
              </a:rPr>
              <a:t>Позиция Банка на рынке Республики </a:t>
            </a:r>
            <a:r>
              <a:rPr lang="ru-RU" sz="2800" dirty="0" smtClean="0"/>
              <a:t>Беларусь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3087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4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49707" y="6381328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solidFill>
                  <a:srgbClr val="3B3B4B"/>
                </a:solidFill>
              </a:rPr>
              <a:t>* Данные по национальным стандартам до годовых корректировок</a:t>
            </a:r>
            <a:endParaRPr lang="ru-RU" sz="1200" dirty="0">
              <a:solidFill>
                <a:srgbClr val="3B3B4B"/>
              </a:solidFill>
            </a:endParaRPr>
          </a:p>
        </p:txBody>
      </p:sp>
      <p:graphicFrame>
        <p:nvGraphicFramePr>
          <p:cNvPr id="20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034839"/>
              </p:ext>
            </p:extLst>
          </p:nvPr>
        </p:nvGraphicFramePr>
        <p:xfrm>
          <a:off x="395537" y="836712"/>
          <a:ext cx="7704854" cy="54604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543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5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5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87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3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5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5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45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6572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932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404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млн. </a:t>
                      </a:r>
                      <a:r>
                        <a:rPr lang="en-US" sz="12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USD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39" marR="8739" marT="873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Активы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39" marR="8739" marT="873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ru-RU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39" marR="8739" marT="873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Капитал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39" marR="8739" marT="873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39" marR="8739" marT="873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Банк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39" marR="8739" marT="873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39" marR="8739" marT="873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прирост </a:t>
                      </a:r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 год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39" marR="8739" marT="873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доля рынка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39" marR="8739" marT="873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Место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73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39" marR="8739" marT="873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2018  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39" marR="8739" marT="873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прирост </a:t>
                      </a:r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 год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39" marR="8739" marT="873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доля рынка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739" marR="8739" marT="873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Место 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36000" marR="36000" marT="873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Беларусбанк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14 352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2 007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37,4%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Белагропромбанк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5 142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6%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15,8%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Белгазпромбанк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2 343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БПС-Сбербанк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2 313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318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Банк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БелВЭБ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2 202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Приорбанк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2 195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343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Белинвестбанк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2 104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Альфа-Банк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1347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35%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3,5%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Банк ВТБ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824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МТБанк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636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118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Банк </a:t>
                      </a:r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Дабрабыт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Остальные банки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1 954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451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3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Банковская система</a:t>
                      </a:r>
                    </a:p>
                  </a:txBody>
                  <a:tcPr marL="36000" marR="9525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36 008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5 360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3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36000" marR="36000" marT="9525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3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36000" marT="8739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267843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2440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5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57200" y="235792"/>
            <a:ext cx="8003232" cy="3848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spc="-1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Выполнение бюджета активов и пассивов (МСФО)</a:t>
            </a:r>
            <a:endParaRPr kumimoji="0" lang="ru-RU" sz="28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864456"/>
              </p:ext>
            </p:extLst>
          </p:nvPr>
        </p:nvGraphicFramePr>
        <p:xfrm>
          <a:off x="467544" y="764704"/>
          <a:ext cx="7837896" cy="5616619"/>
        </p:xfrm>
        <a:graphic>
          <a:graphicData uri="http://schemas.openxmlformats.org/drawingml/2006/table">
            <a:tbl>
              <a:tblPr/>
              <a:tblGrid>
                <a:gridCol w="2985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4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04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0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04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04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9933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в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миллионах 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USD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9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/>
                      </a:r>
                      <a:b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стратегия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Отклонение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факт/стратегия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83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Курс </a:t>
                      </a: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USD/BYR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2,1598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2,1036</a:t>
                      </a:r>
                      <a:endParaRPr lang="ru-RU" sz="1200" b="0" i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2,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1500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$</a:t>
                      </a:r>
                      <a:r>
                        <a:rPr lang="en-GB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m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8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Активы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200" b="0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0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8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Средства в кассе</a:t>
                      </a:r>
                      <a:r>
                        <a:rPr lang="ru-RU" sz="12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и АТМ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22,7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57,2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21,9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35,3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162%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8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Средства в НБ РБ 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271,6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293,3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91,2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202,0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221%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8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Средства в банках 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20,8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93,3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100,1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-6,8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-7%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39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Кредитный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портфель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792,9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915,8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855,1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60,8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8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Корпоративный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бизнес</a:t>
                      </a:r>
                    </a:p>
                  </a:txBody>
                  <a:tcPr marL="180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641,0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741,1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680,7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60,4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8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Розничный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бизнес</a:t>
                      </a:r>
                    </a:p>
                  </a:txBody>
                  <a:tcPr marL="180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133,1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144,0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148,7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-4,7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8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Лизинговый портфель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80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18,8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30,8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25,7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5,1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2088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Резервы 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по кредитам  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-28,6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-32,5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-26,5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-6,0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8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Ценные бумаги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41,0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65,9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79,2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-13,3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-17%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88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Основные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средства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и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НМА 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31,5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33,3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39,6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-6,2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-16%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88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Прочие активы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36,0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24,4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21,8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2,6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6722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Итого Активы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1 187,9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1 450,7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1 182,3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268,3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7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Пассивы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88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Межбанковские кредиты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119,2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91,7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104,4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-12,7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-12%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88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Средства клиентов 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753,2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999,4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750,3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249,0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88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   Корпоративный бизнес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392,8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524,5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393,5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131,0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88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    Розничный бизнес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360,5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474,9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356,8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118,1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33%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88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Выпущенные облигации 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77,9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67,1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80,5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-13,4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-17%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88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Прочие обязательства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54,6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47,0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46,6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0,4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996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Долгосрочные кредиты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21,8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48,8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18,5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30,3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164%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883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Собственный капитал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161,2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196,7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182,0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14,7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9739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Итого Пассивы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1 187,9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1 450,7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1 182,3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268,3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23%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416198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1770"/>
            <a:ext cx="7430763" cy="796950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rgbClr val="D2533C"/>
                </a:solidFill>
                <a:latin typeface="Cambria"/>
                <a:ea typeface="+mn-ea"/>
                <a:cs typeface="+mn-cs"/>
              </a:rPr>
              <a:t>Выполнение финансового </a:t>
            </a:r>
            <a:r>
              <a:rPr lang="ru-RU" sz="2800" dirty="0" smtClean="0">
                <a:solidFill>
                  <a:srgbClr val="D2533C"/>
                </a:solidFill>
                <a:latin typeface="Cambria"/>
                <a:ea typeface="+mn-ea"/>
                <a:cs typeface="+mn-cs"/>
              </a:rPr>
              <a:t>результата (МСФО) </a:t>
            </a:r>
            <a:r>
              <a:rPr lang="ru-RU" sz="2800" dirty="0" smtClean="0"/>
              <a:t>Банка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2440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6</a:t>
            </a:fld>
            <a:endParaRPr lang="ru-RU" dirty="0">
              <a:solidFill>
                <a:srgbClr val="3B3B4B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700576"/>
              </p:ext>
            </p:extLst>
          </p:nvPr>
        </p:nvGraphicFramePr>
        <p:xfrm>
          <a:off x="395536" y="908720"/>
          <a:ext cx="7992890" cy="5443918"/>
        </p:xfrm>
        <a:graphic>
          <a:graphicData uri="http://schemas.openxmlformats.org/drawingml/2006/table">
            <a:tbl>
              <a:tblPr/>
              <a:tblGrid>
                <a:gridCol w="3599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8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8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87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87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87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81355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в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миллионах 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USD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01</a:t>
                      </a: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8</a:t>
                      </a:r>
                      <a: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/>
                      </a:r>
                      <a:br>
                        <a:rPr lang="en-GB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факт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2019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b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</a:br>
                      <a:r>
                        <a:rPr lang="ru-RU" sz="12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2019 </a:t>
                      </a:r>
                      <a:r>
                        <a:rPr lang="ru-RU" sz="12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стратегия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Отклонение факт/бюджет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678"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C4D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$m 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%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00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Процентный доход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84,0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106,0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90,4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15,6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00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Процентный расход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-31,0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-44,0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-38,3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-5,6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00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Чистая процентная маржа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53,0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62,1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52,1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10,0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00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Резервы по кредитам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-4,6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-1,6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55%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392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Чистая процентная </a:t>
                      </a: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маржа после </a:t>
                      </a:r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резервов 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50,0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57,5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49,1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8,4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6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Комиссионная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прибыль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45,4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56,1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47,1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19%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2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Прочие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резервы (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latin typeface="+mn-lt"/>
                        </a:rPr>
                        <a:t>внебаланс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и прочие активы) 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-0,1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-655%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00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Прочий доход / расход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1,9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0,2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8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Итого операционный доход 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96,6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116,0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98,1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17,9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80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Прочие доходы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11,2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-3,9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7,1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-11,0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-155%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00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Затраты на персонал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-37,9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-40,9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-35,6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-5,3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15%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323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Административные </a:t>
                      </a:r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расходы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-22,5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-23,5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-22,7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-0,9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00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Операционные расходы  </a:t>
                      </a:r>
                    </a:p>
                  </a:txBody>
                  <a:tcPr marL="72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-60,4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-64,5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-58,3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-6,2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11%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4364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Прибыль до налогов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47,4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47,6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46,9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30555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Налог на прибыль и дивиденды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-13,5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-14,1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-14,4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0,3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88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Чистая прибыль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33,9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33,6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32,5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1,1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88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Переоценка 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недвижимости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2,1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0,1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0,8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-0,7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-82%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88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Трансляционные разницы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-14,6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4,2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-8,3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-151%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88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Прибыль от покупки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3,5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0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5712581"/>
                  </a:ext>
                </a:extLst>
              </a:tr>
              <a:tr h="22885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Совокупный доход </a:t>
                      </a:r>
                    </a:p>
                  </a:txBody>
                  <a:tcPr marL="36000" marR="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25,0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37,9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25,0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12,9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200" b="1" i="0" u="none" strike="noStrike" dirty="0">
                          <a:solidFill>
                            <a:srgbClr val="3B3B4B"/>
                          </a:solidFill>
                          <a:effectLst/>
                          <a:latin typeface="Calibri" panose="020F0502020204030204" pitchFamily="34" charset="0"/>
                        </a:rPr>
                        <a:t>51%</a:t>
                      </a:r>
                    </a:p>
                  </a:txBody>
                  <a:tcPr marL="9525" marR="36000" marT="0" marB="0" anchor="ctr">
                    <a:lnL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8452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2440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7</a:t>
            </a:fld>
            <a:endParaRPr lang="ru-RU" dirty="0">
              <a:solidFill>
                <a:srgbClr val="3B3B4B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1503" y="140208"/>
            <a:ext cx="8219256" cy="6009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800" spc="-100" dirty="0">
                <a:solidFill>
                  <a:srgbClr val="D2533C"/>
                </a:solidFill>
                <a:latin typeface="Cambria"/>
              </a:rPr>
              <a:t>Реализация Стратегии корпоративного </a:t>
            </a:r>
            <a:r>
              <a:rPr lang="ru-RU" sz="2800" spc="-100" dirty="0" smtClean="0">
                <a:solidFill>
                  <a:srgbClr val="D2533C"/>
                </a:solidFill>
                <a:latin typeface="Cambria"/>
              </a:rPr>
              <a:t>бизнеса</a:t>
            </a:r>
            <a:endParaRPr lang="ru-RU" sz="2800" spc="-100" dirty="0">
              <a:solidFill>
                <a:schemeClr val="tx2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8146664"/>
              </p:ext>
            </p:extLst>
          </p:nvPr>
        </p:nvGraphicFramePr>
        <p:xfrm>
          <a:off x="251520" y="908720"/>
          <a:ext cx="8149908" cy="5688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639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851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Бизнес-сегмент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Основные мероприятия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по реализации Стратегии в 2019 года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457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Продажи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975" indent="-180975" algn="just">
                        <a:spcBef>
                          <a:spcPts val="600"/>
                        </a:spcBef>
                        <a:buAutoNum type="arabicPeriod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Концентрация ТОП 10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корпо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клиентов по операционному доходу за 4-ий квартал 2019 года составляет 26%</a:t>
                      </a:r>
                    </a:p>
                    <a:p>
                      <a:pPr marL="180975" indent="-180975" algn="just">
                        <a:spcBef>
                          <a:spcPts val="600"/>
                        </a:spcBef>
                        <a:buAutoNum type="arabicPeriod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Размер портфеля кредитного риска по ЮЛ (кредитный портфель + гарантии и аккредитивы) составляет 904 млн.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0975" indent="-180975" algn="just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900" i="1" baseline="0" dirty="0" smtClean="0">
                          <a:solidFill>
                            <a:schemeClr val="tx1"/>
                          </a:solidFill>
                        </a:rPr>
                        <a:t>ОАО 'БЕЛГАЗПРОМБАНК‘ – 1 087 млн.</a:t>
                      </a:r>
                      <a:r>
                        <a:rPr lang="en-US" sz="900" i="1" baseline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ru-RU" sz="900" i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0975" indent="-180975" algn="just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900" i="1" baseline="0" dirty="0" smtClean="0">
                          <a:solidFill>
                            <a:schemeClr val="tx1"/>
                          </a:solidFill>
                        </a:rPr>
                        <a:t>'ПРИОРБАНК' ОАО – 1 047 млн.</a:t>
                      </a:r>
                      <a:r>
                        <a:rPr lang="en-US" sz="900" i="1" baseline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ru-RU" sz="900" i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0975" indent="-180975" algn="just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900" i="1" baseline="0" dirty="0" smtClean="0">
                          <a:solidFill>
                            <a:schemeClr val="tx1"/>
                          </a:solidFill>
                        </a:rPr>
                        <a:t>ОАО 'БПС-СБЕРБАНК‘ – 1 086 млн.</a:t>
                      </a:r>
                      <a:r>
                        <a:rPr lang="en-US" sz="900" i="1" baseline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ru-RU" sz="900" i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180975" indent="-180975" algn="just">
                        <a:spcBef>
                          <a:spcPts val="6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900" i="1" baseline="0" dirty="0" smtClean="0">
                          <a:solidFill>
                            <a:schemeClr val="tx1"/>
                          </a:solidFill>
                        </a:rPr>
                        <a:t>ОАО 'БЕЛИНВЕСТБАНК‘ – 931 млн.</a:t>
                      </a:r>
                      <a:r>
                        <a:rPr lang="en-US" sz="900" i="1" baseline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indent="0" algn="just">
                        <a:spcBef>
                          <a:spcPts val="600"/>
                        </a:spcBef>
                        <a:buFont typeface="+mj-lt"/>
                        <a:buNone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4.  За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квартала 2019 года рост по основным бизнес-показателям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корпоблока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180975" indent="-180975" algn="just">
                        <a:spcBef>
                          <a:spcPts val="600"/>
                        </a:spcBef>
                        <a:buFontTx/>
                        <a:buChar char="-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 кредитному портфелю +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% (рынок +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8,5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%)</a:t>
                      </a:r>
                    </a:p>
                    <a:p>
                      <a:pPr marL="180975" indent="-180975" algn="just">
                        <a:spcBef>
                          <a:spcPts val="600"/>
                        </a:spcBef>
                        <a:buFontTx/>
                        <a:buChar char="-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по портфелю документарных операций +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22,8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% (рынок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+ 1,1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%). </a:t>
                      </a:r>
                    </a:p>
                    <a:p>
                      <a:pPr marL="0" indent="0" algn="just"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5. 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01.01.2020 доля по портфелю факторинга составляет 15,4% (на 01.01.2019 -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18,6%).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1257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Процессы и продукты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600"/>
                        </a:spcBef>
                        <a:buFontTx/>
                        <a:buAutoNum type="arabicPeriod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На 01.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.20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на платформе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Open API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551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активных учетных записей (запуск платформы  15.01.2019)</a:t>
                      </a:r>
                    </a:p>
                    <a:p>
                      <a:pPr marL="228600" indent="-228600" algn="just">
                        <a:spcBef>
                          <a:spcPts val="600"/>
                        </a:spcBef>
                        <a:buFontTx/>
                        <a:buAutoNum type="arabicPeriod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Альфа-Выручка: масштабирование (на 01.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78% выручки принимается через устройства самообслуживания)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4049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Каналы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just">
                        <a:spcBef>
                          <a:spcPts val="1200"/>
                        </a:spcBef>
                        <a:buAutoNum type="arabicPeriod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Альфа-бизнес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Мобайл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</a:p>
                    <a:p>
                      <a:pPr marL="171450" indent="-171450" algn="just">
                        <a:spcBef>
                          <a:spcPts val="600"/>
                        </a:spcBef>
                        <a:buFontTx/>
                        <a:buChar char="-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рост проникновения (по масс бизнес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на 01.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 6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% с 5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%) </a:t>
                      </a:r>
                    </a:p>
                    <a:p>
                      <a:pPr marL="171450" indent="-171450" algn="just">
                        <a:lnSpc>
                          <a:spcPts val="1300"/>
                        </a:lnSpc>
                        <a:spcBef>
                          <a:spcPts val="600"/>
                        </a:spcBef>
                        <a:buFontTx/>
                        <a:buChar char="-"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самый высокий рейтинг среди белорусских банковских бизнес-приложений на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Google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Play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– 4.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23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Сервис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spcBef>
                          <a:spcPts val="1200"/>
                        </a:spcBef>
                        <a:buAutoNum type="arabicPeriod"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Выстроен процесс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онбординга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 для крупного и среднего бизнеса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95162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2440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81503" y="140208"/>
            <a:ext cx="8219256" cy="6009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>
              <a:spcBef>
                <a:spcPct val="0"/>
              </a:spcBef>
            </a:pPr>
            <a:r>
              <a:rPr lang="ru-RU" sz="2800" spc="-100" dirty="0">
                <a:solidFill>
                  <a:srgbClr val="D2533C"/>
                </a:solidFill>
                <a:latin typeface="Cambria"/>
              </a:rPr>
              <a:t>Реализация Стратегии </a:t>
            </a:r>
            <a:r>
              <a:rPr lang="ru-RU" sz="2800" spc="-100" dirty="0" smtClean="0">
                <a:solidFill>
                  <a:srgbClr val="D2533C"/>
                </a:solidFill>
                <a:latin typeface="Cambria"/>
              </a:rPr>
              <a:t>розничного бизнеса</a:t>
            </a:r>
            <a:endParaRPr lang="ru-RU" sz="2800" spc="-100" dirty="0">
              <a:solidFill>
                <a:schemeClr val="tx2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0810802"/>
              </p:ext>
            </p:extLst>
          </p:nvPr>
        </p:nvGraphicFramePr>
        <p:xfrm>
          <a:off x="251520" y="908720"/>
          <a:ext cx="8200675" cy="5523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68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379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Бизнес-сегмент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Основные мероприятия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по реализации Стратегии в 2019 г.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90797">
                <a:tc>
                  <a:txBody>
                    <a:bodyPr/>
                    <a:lstStyle/>
                    <a:p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Продажи</a:t>
                      </a:r>
                      <a:endParaRPr lang="ru-RU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u="none" strike="noStrike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Запуск обновленной линейки Пакетов решений </a:t>
                      </a:r>
                      <a:r>
                        <a:rPr lang="ru-RU" sz="1200" b="0" i="0" u="none" strike="noStrike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Alfa-Smart</a:t>
                      </a:r>
                      <a:r>
                        <a:rPr lang="ru-RU" sz="1200" b="0" i="0" u="none" strike="noStrike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(средние продажи ПР в месяц – 15,7 шт.).</a:t>
                      </a:r>
                      <a:endParaRPr lang="en-US" sz="1200" b="0" i="0" u="none" strike="noStrike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u="none" strike="noStrike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Зарплатные проекты: Партнерство с корпоративным бизнесом (изменение мотивационной программы, изменение процессов обслуживания зарплатных проектов).</a:t>
                      </a:r>
                      <a:endParaRPr lang="en-US" sz="1200" b="0" i="0" u="none" strike="noStrike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u="none" strike="noStrike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Акция </a:t>
                      </a:r>
                      <a:r>
                        <a:rPr lang="ru-RU" sz="1200" b="0" i="0" u="none" strike="noStrike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Trade-in</a:t>
                      </a:r>
                      <a:r>
                        <a:rPr lang="ru-RU" sz="1200" b="0" i="0" u="none" strike="noStrike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для NTB и рекламная игра </a:t>
                      </a:r>
                      <a:r>
                        <a:rPr lang="ru-RU" sz="1200" b="0" i="0" u="none" strike="noStrike" kern="1200" noProof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Let’s</a:t>
                      </a:r>
                      <a:r>
                        <a:rPr lang="ru-RU" sz="1200" b="0" i="0" u="none" strike="noStrike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для стимулирования транзакционной </a:t>
                      </a:r>
                      <a:r>
                        <a:rPr lang="ru-RU" sz="1200" b="0" i="0" u="none" strike="noStrike" kern="1200" baseline="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активности.</a:t>
                      </a: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283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Процессы и продукты</a:t>
                      </a:r>
                    </a:p>
                    <a:p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Перевыпуск</a:t>
                      </a: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карт в мобильном банке и доставка карт почтой.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Заказ Пакетов Решений в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InSync</a:t>
                      </a: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Сервисы переводов с карты на карту (P2P).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Запуск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Risk</a:t>
                      </a: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Based</a:t>
                      </a: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Pricing</a:t>
                      </a: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во всех каналах.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DigitalPIN</a:t>
                      </a: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создание/изменение ПИН-кода, отмена безбумажного ПИН.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Копилка. Запуск накопительного счета с тремя механиками накопления в </a:t>
                      </a:r>
                      <a:r>
                        <a:rPr lang="ru-RU" sz="12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InSync</a:t>
                      </a: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="0" i="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Видеоверификация</a:t>
                      </a:r>
                      <a:r>
                        <a:rPr lang="ru-RU" sz="12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онлайн кредите для клиентов Банка .</a:t>
                      </a:r>
                    </a:p>
                  </a:txBody>
                  <a:tcPr marL="72000" marR="72000" marT="36000" marB="360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35244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Каналы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Масштабирование сети за счет «легких» форматов без увеличения затрат: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- УРМ в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г.Минске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(новая площадка в партнерской сети крупного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ритейлера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бытовой техники  и электроники «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Электросервис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и К») 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- УРМ в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г.Могилев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(новая площадка в партнерской сети крупного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ритейлера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«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Электросервис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и К»).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- УРМ в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г.Лида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(новая площадка в партнерской сети крупного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ритейлера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бытовой техники  и электроники «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Электросервис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и К» 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«Альфа-Бридж»:  на 01.08.2019 вся партнерская сеть за исключением 2-х партнеров переведена на собственную платформу. С 01.09.2019 отказ от посредника. 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 startAt="2"/>
                        <a:tabLst/>
                        <a:defRPr/>
                      </a:pP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Пересмотр тарифной политики с целью миграции операции в удаленные каналы.</a:t>
                      </a:r>
                      <a:endParaRPr lang="en-US" sz="12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1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Сервис</a:t>
                      </a:r>
                      <a:endParaRPr lang="ru-RU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Внедрение </a:t>
                      </a:r>
                      <a:r>
                        <a:rPr lang="ru-RU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ресайклинговых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АТМ.</a:t>
                      </a: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Внедрение </a:t>
                      </a:r>
                      <a:r>
                        <a:rPr lang="ru-RU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Self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Service</a:t>
                      </a:r>
                      <a:r>
                        <a:rPr lang="ru-RU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IVR в Контакт Центре: баланс карты, платеж и задолженность по кредиту в автоматическом режиме без переключения на специалиста. </a:t>
                      </a:r>
                      <a:endParaRPr lang="ru-RU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151413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Заголовок 1"/>
          <p:cNvSpPr txBox="1">
            <a:spLocks/>
          </p:cNvSpPr>
          <p:nvPr/>
        </p:nvSpPr>
        <p:spPr>
          <a:xfrm>
            <a:off x="323528" y="117573"/>
            <a:ext cx="7620000" cy="6009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Видение 2018-2020</a:t>
            </a:r>
            <a:endParaRPr kumimoji="0" lang="ru-RU" sz="2800" b="0" i="0" u="none" strike="noStrike" kern="1200" cap="none" spc="-10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2440" y="5630863"/>
            <a:ext cx="476250" cy="396875"/>
          </a:xfrm>
        </p:spPr>
        <p:txBody>
          <a:bodyPr/>
          <a:lstStyle/>
          <a:p>
            <a:fld id="{40438236-5C7E-4EA1-BD71-200CBE40BD83}" type="slidenum">
              <a:rPr lang="ru-RU" smtClean="0">
                <a:solidFill>
                  <a:srgbClr val="3B3B4B"/>
                </a:solidFill>
              </a:rPr>
              <a:pPr/>
              <a:t>9</a:t>
            </a:fld>
            <a:endParaRPr lang="ru-RU" dirty="0">
              <a:solidFill>
                <a:srgbClr val="3B3B4B"/>
              </a:solidFill>
            </a:endParaRPr>
          </a:p>
        </p:txBody>
      </p:sp>
      <p:graphicFrame>
        <p:nvGraphicFramePr>
          <p:cNvPr id="6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023843"/>
              </p:ext>
            </p:extLst>
          </p:nvPr>
        </p:nvGraphicFramePr>
        <p:xfrm>
          <a:off x="251520" y="978621"/>
          <a:ext cx="8171701" cy="479298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8171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52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i="0" u="none" strike="noStrike" kern="1200" dirty="0" smtClean="0">
                          <a:solidFill>
                            <a:srgbClr val="16365C"/>
                          </a:solidFill>
                          <a:latin typeface="Impact" panose="020B0806030902050204" pitchFamily="34" charset="0"/>
                          <a:ea typeface="+mn-ea"/>
                          <a:cs typeface="+mn-cs"/>
                        </a:rPr>
                        <a:t>Видение 2018-2020</a:t>
                      </a:r>
                      <a:endParaRPr lang="ru-RU" sz="2000" b="0" i="0" u="none" strike="noStrike" kern="1200" dirty="0">
                        <a:solidFill>
                          <a:srgbClr val="16365C"/>
                        </a:solidFill>
                        <a:latin typeface="Impact" panose="020B0806030902050204" pitchFamily="34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25400" cmpd="sng">
                      <a:noFill/>
                    </a:lnT>
                    <a:lnB w="12700" cap="flat" cmpd="sng" algn="ctr">
                      <a:solidFill>
                        <a:srgbClr val="7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7C7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195">
                <a:tc>
                  <a:txBody>
                    <a:bodyPr/>
                    <a:lstStyle/>
                    <a:p>
                      <a:pPr marL="0" indent="-342900" algn="ctr">
                        <a:buNone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Универсальный</a:t>
                      </a:r>
                      <a:r>
                        <a:rPr lang="ru-RU" sz="1600" b="1" baseline="0" dirty="0" smtClean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 банк с фокусом на мобильный банкинг и приоритетное развитие розничного бизнеса и МСБ</a:t>
                      </a:r>
                      <a:endParaRPr lang="ru-RU" sz="16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7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8E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619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3B3B4B"/>
                          </a:solidFill>
                        </a:rPr>
                        <a:t>Лучший мобильный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 банк для физических и юридических лиц (по восприятию клиентов).</a:t>
                      </a:r>
                      <a:b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</a:br>
                      <a:r>
                        <a:rPr lang="ru-RU" sz="1600" dirty="0" smtClean="0">
                          <a:solidFill>
                            <a:srgbClr val="3B3B4B"/>
                          </a:solidFill>
                        </a:rPr>
                        <a:t>Банк, с которым</a:t>
                      </a:r>
                      <a:r>
                        <a:rPr lang="en-US" sz="1600" dirty="0" smtClean="0">
                          <a:solidFill>
                            <a:srgbClr val="3B3B4B"/>
                          </a:solidFill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3B3B4B"/>
                          </a:solidFill>
                        </a:rPr>
                        <a:t> - удобно,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 быстро</a:t>
                      </a:r>
                      <a:r>
                        <a:rPr lang="ru-RU" sz="1600" dirty="0" smtClean="0">
                          <a:solidFill>
                            <a:srgbClr val="3B3B4B"/>
                          </a:solidFill>
                        </a:rPr>
                        <a:t> и прогрессивно.</a:t>
                      </a:r>
                      <a:endParaRPr lang="ru-RU" sz="1600" baseline="0" dirty="0" smtClean="0">
                        <a:solidFill>
                          <a:srgbClr val="3B3B4B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989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Приоритетной задачей является рост клиентской базы (доля рынка и объемы вторичны):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-	розничный бизнес: увеличение в 2 раза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-	массовый бизнес: увеличение в 2 раза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-	средний бизнес: увеличение в 1.5 раза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-	</a:t>
                      </a:r>
                      <a:r>
                        <a:rPr lang="ru-RU" sz="1600" baseline="0" dirty="0" err="1" smtClean="0">
                          <a:solidFill>
                            <a:srgbClr val="3B3B4B"/>
                          </a:solidFill>
                        </a:rPr>
                        <a:t>корпо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 бизнес: увеличение в 1.4 раза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ru-RU" sz="1600" baseline="0" dirty="0" smtClean="0">
                        <a:solidFill>
                          <a:srgbClr val="3B3B4B"/>
                        </a:solidFill>
                      </a:endParaRPr>
                    </a:p>
                  </a:txBody>
                  <a:tcPr anchor="ctr">
                    <a:solidFill>
                      <a:srgbClr val="F8E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6195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3B3B4B"/>
                          </a:solidFill>
                        </a:rPr>
                        <a:t>Диверсификация: 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увеличение доли РБ, МБ и СБ </a:t>
                      </a:r>
                      <a:r>
                        <a:rPr lang="en-GB" sz="1600" baseline="0" dirty="0" smtClean="0">
                          <a:solidFill>
                            <a:srgbClr val="3B3B4B"/>
                          </a:solidFill>
                        </a:rPr>
                        <a:t>c 33% 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до </a:t>
                      </a:r>
                      <a:r>
                        <a:rPr lang="en-GB" sz="1600" baseline="0" dirty="0" smtClean="0">
                          <a:solidFill>
                            <a:srgbClr val="3B3B4B"/>
                          </a:solidFill>
                        </a:rPr>
                        <a:t>&gt;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50% в финансовом результате Банка.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832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rgbClr val="3B3B4B"/>
                          </a:solidFill>
                        </a:rPr>
                        <a:t>Стабильно 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прибыльный банк: с</a:t>
                      </a:r>
                      <a:r>
                        <a:rPr lang="ru-RU" sz="1600" dirty="0" smtClean="0">
                          <a:solidFill>
                            <a:srgbClr val="3B3B4B"/>
                          </a:solidFill>
                        </a:rPr>
                        <a:t>охранение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 </a:t>
                      </a:r>
                      <a:r>
                        <a:rPr lang="en-US" sz="1600" baseline="0" dirty="0" smtClean="0">
                          <a:solidFill>
                            <a:srgbClr val="3B3B4B"/>
                          </a:solidFill>
                        </a:rPr>
                        <a:t>ROE 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на уровне </a:t>
                      </a:r>
                      <a:r>
                        <a:rPr lang="en-US" sz="1600" baseline="0" dirty="0" smtClean="0">
                          <a:solidFill>
                            <a:srgbClr val="3B3B4B"/>
                          </a:solidFill>
                        </a:rPr>
                        <a:t>&gt;14% </a:t>
                      </a:r>
                      <a:endParaRPr lang="ru-RU" sz="1600" baseline="0" dirty="0" smtClean="0">
                        <a:solidFill>
                          <a:srgbClr val="3B3B4B"/>
                        </a:solidFill>
                      </a:endParaRPr>
                    </a:p>
                  </a:txBody>
                  <a:tcPr anchor="ctr">
                    <a:lnB>
                      <a:noFill/>
                    </a:lnB>
                    <a:solidFill>
                      <a:srgbClr val="F8ED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8324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solidFill>
                            <a:srgbClr val="3B3B4B"/>
                          </a:solidFill>
                        </a:rPr>
                        <a:t>Банк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 </a:t>
                      </a:r>
                      <a:r>
                        <a:rPr lang="en-GB" sz="1600" baseline="0" dirty="0" smtClean="0">
                          <a:solidFill>
                            <a:srgbClr val="3B3B4B"/>
                          </a:solidFill>
                        </a:rPr>
                        <a:t>c </a:t>
                      </a:r>
                      <a:r>
                        <a:rPr lang="ru-RU" sz="1600" baseline="0" dirty="0" smtClean="0">
                          <a:solidFill>
                            <a:srgbClr val="3B3B4B"/>
                          </a:solidFill>
                        </a:rPr>
                        <a:t>уровнем вовлеченности персонала </a:t>
                      </a:r>
                      <a:r>
                        <a:rPr lang="en-US" sz="1600" baseline="0" dirty="0" smtClean="0">
                          <a:solidFill>
                            <a:srgbClr val="3B3B4B"/>
                          </a:solidFill>
                        </a:rPr>
                        <a:t>&gt;75</a:t>
                      </a:r>
                      <a:r>
                        <a:rPr lang="en-US" sz="1600" baseline="0" dirty="0" smtClean="0">
                          <a:solidFill>
                            <a:srgbClr val="3B3B4B"/>
                          </a:solidFill>
                        </a:rPr>
                        <a:t>%</a:t>
                      </a:r>
                      <a:endParaRPr lang="ru-RU" sz="1600" baseline="0" dirty="0" smtClean="0">
                        <a:solidFill>
                          <a:srgbClr val="3B3B4B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3144" y="163784"/>
            <a:ext cx="293352" cy="45690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</p:pic>
    </p:spTree>
    <p:extLst>
      <p:ext uri="{BB962C8B-B14F-4D97-AF65-F5344CB8AC3E}">
        <p14:creationId xmlns:p14="http://schemas.microsoft.com/office/powerpoint/2010/main" val="302061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4_Соседство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1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Соседство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0_Соседство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Тема1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Тема1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Соседство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1_Соседство">
  <a:themeElements>
    <a:clrScheme name="Alfa">
      <a:dk1>
        <a:srgbClr val="3B3B4B"/>
      </a:dk1>
      <a:lt1>
        <a:srgbClr val="FFFFFF"/>
      </a:lt1>
      <a:dk2>
        <a:srgbClr val="D2533C"/>
      </a:dk2>
      <a:lt2>
        <a:srgbClr val="F3F2DC"/>
      </a:lt2>
      <a:accent1>
        <a:srgbClr val="C4C4D1"/>
      </a:accent1>
      <a:accent2>
        <a:srgbClr val="8A8AA3"/>
      </a:accent2>
      <a:accent3>
        <a:srgbClr val="56566E"/>
      </a:accent3>
      <a:accent4>
        <a:srgbClr val="3B3B4B"/>
      </a:accent4>
      <a:accent5>
        <a:srgbClr val="FF0000"/>
      </a:accent5>
      <a:accent6>
        <a:srgbClr val="ACA73B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26528</TotalTime>
  <Words>1452</Words>
  <Application>Microsoft Office PowerPoint</Application>
  <PresentationFormat>Экран (4:3)</PresentationFormat>
  <Paragraphs>511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8</vt:i4>
      </vt:variant>
      <vt:variant>
        <vt:lpstr>Заголовки слайдов</vt:lpstr>
      </vt:variant>
      <vt:variant>
        <vt:i4>9</vt:i4>
      </vt:variant>
    </vt:vector>
  </HeadingPairs>
  <TitlesOfParts>
    <vt:vector size="23" baseType="lpstr">
      <vt:lpstr>Arial</vt:lpstr>
      <vt:lpstr>Calibri</vt:lpstr>
      <vt:lpstr>Cambria</vt:lpstr>
      <vt:lpstr>Century Gothic</vt:lpstr>
      <vt:lpstr>Impact</vt:lpstr>
      <vt:lpstr>Times New Roman</vt:lpstr>
      <vt:lpstr>4_Соседство</vt:lpstr>
      <vt:lpstr>Тема1</vt:lpstr>
      <vt:lpstr>5_Соседство</vt:lpstr>
      <vt:lpstr>10_Соседство</vt:lpstr>
      <vt:lpstr>1_Тема1</vt:lpstr>
      <vt:lpstr>2_Тема1</vt:lpstr>
      <vt:lpstr>6_Соседство</vt:lpstr>
      <vt:lpstr>11_Соседство</vt:lpstr>
      <vt:lpstr>Презентация PowerPoint</vt:lpstr>
      <vt:lpstr>Динамика клиентской базы</vt:lpstr>
      <vt:lpstr>Цифровой банкинг– главный фокус Стратегии</vt:lpstr>
      <vt:lpstr>Позиция Банка на рынке Республики Беларусь</vt:lpstr>
      <vt:lpstr>Презентация PowerPoint</vt:lpstr>
      <vt:lpstr>Выполнение финансового результата (МСФО) Банка</vt:lpstr>
      <vt:lpstr>Презентация PowerPoint</vt:lpstr>
      <vt:lpstr>Презентация PowerPoint</vt:lpstr>
      <vt:lpstr>Презентация PowerPoint</vt:lpstr>
    </vt:vector>
  </TitlesOfParts>
  <Company>Alfa-Bank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>Материалы НС</dc:subject>
  <dc:creator>Chikulaeva Elena</dc:creator>
  <cp:lastModifiedBy>Лакиза Марина Николаевна</cp:lastModifiedBy>
  <cp:revision>2813</cp:revision>
  <cp:lastPrinted>2014-08-13T08:28:41Z</cp:lastPrinted>
  <dcterms:created xsi:type="dcterms:W3CDTF">2014-01-22T07:40:31Z</dcterms:created>
  <dcterms:modified xsi:type="dcterms:W3CDTF">2020-04-14T09:04:01Z</dcterms:modified>
</cp:coreProperties>
</file>