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3.xml" ContentType="application/vnd.openxmlformats-officedocument.theme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4.xml" ContentType="application/vnd.openxmlformats-officedocument.theme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theme/theme5.xml" ContentType="application/vnd.openxmlformats-officedocument.theme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6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7.xml" ContentType="application/vnd.openxmlformats-officedocument.theme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3.xml" ContentType="application/vnd.openxmlformats-officedocument.drawingml.chartshapes+xml"/>
  <Override PartName="/ppt/charts/chart5.xml" ContentType="application/vnd.openxmlformats-officedocument.drawingml.chart+xml"/>
  <Override PartName="/ppt/theme/themeOverride1.xml" ContentType="application/vnd.openxmlformats-officedocument.themeOverride+xml"/>
  <Override PartName="/ppt/charts/chart6.xml" ContentType="application/vnd.openxmlformats-officedocument.drawingml.chart+xml"/>
  <Override PartName="/ppt/theme/themeOverride2.xml" ContentType="application/vnd.openxmlformats-officedocument.themeOverride+xml"/>
  <Override PartName="/ppt/charts/chart7.xml" ContentType="application/vnd.openxmlformats-officedocument.drawingml.chart+xml"/>
  <Override PartName="/ppt/theme/themeOverride3.xml" ContentType="application/vnd.openxmlformats-officedocument.themeOverride+xml"/>
  <Override PartName="/ppt/charts/chart8.xml" ContentType="application/vnd.openxmlformats-officedocument.drawingml.chart+xml"/>
  <Override PartName="/ppt/theme/themeOverride4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70" r:id="rId1"/>
    <p:sldMasterId id="2147483856" r:id="rId2"/>
    <p:sldMasterId id="2147483870" r:id="rId3"/>
    <p:sldMasterId id="2147483882" r:id="rId4"/>
    <p:sldMasterId id="2147483895" r:id="rId5"/>
    <p:sldMasterId id="2147483907" r:id="rId6"/>
    <p:sldMasterId id="2147483924" r:id="rId7"/>
    <p:sldMasterId id="2147483936" r:id="rId8"/>
  </p:sldMasterIdLst>
  <p:notesMasterIdLst>
    <p:notesMasterId r:id="rId18"/>
  </p:notesMasterIdLst>
  <p:sldIdLst>
    <p:sldId id="422" r:id="rId9"/>
    <p:sldId id="719" r:id="rId10"/>
    <p:sldId id="725" r:id="rId11"/>
    <p:sldId id="707" r:id="rId12"/>
    <p:sldId id="450" r:id="rId13"/>
    <p:sldId id="454" r:id="rId14"/>
    <p:sldId id="731" r:id="rId15"/>
    <p:sldId id="732" r:id="rId16"/>
    <p:sldId id="711" r:id="rId17"/>
  </p:sldIdLst>
  <p:sldSz cx="9144000" cy="6858000" type="screen4x3"/>
  <p:notesSz cx="6735763" cy="9799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NGulyaev" initials="N" lastIdx="7" clrIdx="0"/>
  <p:cmAuthor id="1" name="yanischenko" initials="y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6D6D6"/>
    <a:srgbClr val="C02929"/>
    <a:srgbClr val="F3F3F6"/>
    <a:srgbClr val="E6E6E6"/>
    <a:srgbClr val="D8D8D8"/>
    <a:srgbClr val="CCCCCC"/>
    <a:srgbClr val="CBCBCB"/>
    <a:srgbClr val="E1E1E1"/>
    <a:srgbClr val="C00000"/>
    <a:srgbClr val="B423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654" autoAdjust="0"/>
    <p:restoredTop sz="95994" autoAdjust="0"/>
  </p:normalViewPr>
  <p:slideViewPr>
    <p:cSldViewPr>
      <p:cViewPr varScale="1">
        <p:scale>
          <a:sx n="111" d="100"/>
          <a:sy n="111" d="100"/>
        </p:scale>
        <p:origin x="1590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5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8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3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7.xml"/><Relationship Id="rId23" Type="http://schemas.openxmlformats.org/officeDocument/2006/relationships/tableStyles" Target="tableStyles.xml"/><Relationship Id="rId10" Type="http://schemas.openxmlformats.org/officeDocument/2006/relationships/slide" Target="slides/slide2.xml"/><Relationship Id="rId19" Type="http://schemas.openxmlformats.org/officeDocument/2006/relationships/commentAuthors" Target="commentAuthor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D:\&#1052;&#1086;&#1080;%20&#1076;&#1086;&#1082;&#1091;&#1084;&#1077;&#1085;&#1090;&#1099;\ABoyar\&#1047;&#1072;&#1087;&#1088;&#1086;&#1089;&#1099;\2021\03\&#1057;&#1083;&#1072;&#1081;&#1076;&#1099;_&#1086;&#1090;&#1095;&#1077;&#1090;%20&#1086;%20&#1089;&#1090;&#1088;&#1072;&#1090;&#1077;&#1075;&#1080;&#1080;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D:\&#1052;&#1086;&#1080;%20&#1076;&#1086;&#1082;&#1091;&#1084;&#1077;&#1085;&#1090;&#1099;\ABoyar\&#1047;&#1072;&#1087;&#1088;&#1086;&#1089;&#1099;\2021\03\&#1057;&#1083;&#1072;&#1081;&#1076;&#1099;_&#1086;&#1090;&#1095;&#1077;&#1090;%20&#1086;%20&#1089;&#1090;&#1088;&#1072;&#1090;&#1077;&#1075;&#1080;&#1080;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52;&#1086;&#1080;%20&#1076;&#1086;&#1082;&#1091;&#1084;&#1077;&#1085;&#1090;&#1099;\ABoyar\&#1047;&#1072;&#1087;&#1088;&#1086;&#1089;&#1099;\2021\03\&#1057;&#1083;&#1072;&#1081;&#1076;&#1099;_&#1086;&#1090;&#1095;&#1077;&#1090;%20&#1086;%20&#1089;&#1090;&#1088;&#1072;&#1090;&#1077;&#1075;&#1080;&#1080;.xlsx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D:\&#1052;&#1086;&#1080;%20&#1076;&#1086;&#1082;&#1091;&#1084;&#1077;&#1085;&#1090;&#1099;\ABoyar\&#1047;&#1072;&#1087;&#1088;&#1086;&#1089;&#1099;\2021\03\&#1057;&#1083;&#1072;&#1081;&#1076;&#1099;_&#1086;&#1090;&#1095;&#1077;&#1090;%20&#1086;%20&#1089;&#1090;&#1088;&#1072;&#1090;&#1077;&#1075;&#1080;&#1080;.xlsx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3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oleObject" Target="file:///D:\&#1052;&#1086;&#1080;%20&#1076;&#1086;&#1082;&#1091;&#1084;&#1077;&#1085;&#1090;&#1099;\ABoyar\&#1047;&#1072;&#1087;&#1088;&#1086;&#1089;&#1099;\2021\03\&#1057;&#1083;&#1072;&#1081;&#1076;&#1099;_&#1086;&#1090;&#1095;&#1077;&#1090;%20&#1086;%20&#1089;&#1090;&#1088;&#1072;&#1090;&#1077;&#1075;&#1080;&#1080;.xlsx" TargetMode="External"/><Relationship Id="rId1" Type="http://schemas.openxmlformats.org/officeDocument/2006/relationships/themeOverride" Target="../theme/themeOverride1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oleObject" Target="file:///D:\&#1052;&#1086;&#1080;%20&#1076;&#1086;&#1082;&#1091;&#1084;&#1077;&#1085;&#1090;&#1099;\ABoyar\&#1047;&#1072;&#1087;&#1088;&#1086;&#1089;&#1099;\2021\03\&#1057;&#1083;&#1072;&#1081;&#1076;&#1099;_&#1086;&#1090;&#1095;&#1077;&#1090;%20&#1086;%20&#1089;&#1090;&#1088;&#1072;&#1090;&#1077;&#1075;&#1080;&#1080;.xlsx" TargetMode="External"/><Relationship Id="rId1" Type="http://schemas.openxmlformats.org/officeDocument/2006/relationships/themeOverride" Target="../theme/themeOverride2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oleObject" Target="file:///D:\&#1052;&#1086;&#1080;%20&#1076;&#1086;&#1082;&#1091;&#1084;&#1077;&#1085;&#1090;&#1099;\ABoyar\&#1047;&#1072;&#1087;&#1088;&#1086;&#1089;&#1099;\2021\03\&#1057;&#1083;&#1072;&#1081;&#1076;&#1099;_&#1086;&#1090;&#1095;&#1077;&#1090;%20&#1086;%20&#1089;&#1090;&#1088;&#1072;&#1090;&#1077;&#1075;&#1080;&#1080;.xlsx" TargetMode="External"/><Relationship Id="rId1" Type="http://schemas.openxmlformats.org/officeDocument/2006/relationships/themeOverride" Target="../theme/themeOverride3.xm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oleObject" Target="file:///D:\&#1052;&#1086;&#1080;%20&#1076;&#1086;&#1082;&#1091;&#1084;&#1077;&#1085;&#1090;&#1099;\ABoyar\&#1047;&#1072;&#1087;&#1088;&#1086;&#1089;&#1099;\2021\03\&#1057;&#1083;&#1072;&#1081;&#1076;&#1099;_&#1086;&#1090;&#1095;&#1077;&#1090;%20&#1086;%20&#1089;&#1090;&#1088;&#1072;&#1090;&#1077;&#1075;&#1080;&#1080;.xlsx" TargetMode="External"/><Relationship Id="rId1" Type="http://schemas.openxmlformats.org/officeDocument/2006/relationships/themeOverride" Target="../theme/themeOverrid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7"/>
    </mc:Choice>
    <mc:Fallback>
      <c:style val="27"/>
    </mc:Fallback>
  </mc:AlternateContent>
  <c:chart>
    <c:title>
      <c:tx>
        <c:rich>
          <a:bodyPr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ru-RU" sz="1400" b="1" i="0" u="none" strike="noStrike" baseline="0">
                <a:solidFill>
                  <a:srgbClr val="000000"/>
                </a:solidFill>
                <a:latin typeface="Calibri"/>
                <a:cs typeface="Calibri"/>
              </a:rPr>
              <a:t>Активные клиенты </a:t>
            </a:r>
            <a:r>
              <a:rPr lang="ru-RU" sz="1400" b="1" i="0" u="none" strike="noStrike" baseline="0">
                <a:solidFill>
                  <a:srgbClr val="993300"/>
                </a:solidFill>
                <a:latin typeface="Calibri"/>
                <a:cs typeface="Calibri"/>
              </a:rPr>
              <a:t>Массовый </a:t>
            </a:r>
            <a:r>
              <a:rPr lang="ru-RU" sz="1400" b="1" i="0" u="none" strike="noStrike" baseline="0">
                <a:solidFill>
                  <a:srgbClr val="000000"/>
                </a:solidFill>
                <a:latin typeface="Calibri"/>
                <a:cs typeface="Calibri"/>
              </a:rPr>
              <a:t>бизнес, тыс. шт.</a:t>
            </a:r>
          </a:p>
        </c:rich>
      </c:tx>
      <c:layout>
        <c:manualLayout>
          <c:xMode val="edge"/>
          <c:yMode val="edge"/>
          <c:x val="0.15287024053500162"/>
          <c:y val="0"/>
        </c:manualLayout>
      </c:layout>
      <c:overlay val="1"/>
    </c:title>
    <c:autoTitleDeleted val="0"/>
    <c:plotArea>
      <c:layout>
        <c:manualLayout>
          <c:layoutTarget val="inner"/>
          <c:xMode val="edge"/>
          <c:yMode val="edge"/>
          <c:x val="1.6402579307216274E-2"/>
          <c:y val="0.1731566593823349"/>
          <c:w val="0.9615621658403799"/>
          <c:h val="0.64531779342560158"/>
        </c:manualLayout>
      </c:layout>
      <c:barChart>
        <c:barDir val="col"/>
        <c:grouping val="stacked"/>
        <c:varyColors val="0"/>
        <c:ser>
          <c:idx val="1"/>
          <c:order val="0"/>
          <c:tx>
            <c:strRef>
              <c:f>Лист1!$I$49</c:f>
              <c:strCache>
                <c:ptCount val="1"/>
                <c:pt idx="0">
                  <c:v>Клиенты на РКО</c:v>
                </c:pt>
              </c:strCache>
            </c:strRef>
          </c:tx>
          <c:spPr>
            <a:solidFill>
              <a:srgbClr val="B42323"/>
            </a:solidFill>
            <a:scene3d>
              <a:camera prst="orthographicFront"/>
              <a:lightRig rig="threePt" dir="tl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numRef>
              <c:f>Лист1!$J$48:$L$48</c:f>
              <c:numCache>
                <c:formatCode>General</c:formatCode>
                <c:ptCount val="3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</c:numCache>
            </c:numRef>
          </c:cat>
          <c:val>
            <c:numRef>
              <c:f>Лист1!$J$49:$L$49</c:f>
              <c:numCache>
                <c:formatCode>#\ ##0.0</c:formatCode>
                <c:ptCount val="3"/>
                <c:pt idx="0">
                  <c:v>18.100000000000001</c:v>
                </c:pt>
                <c:pt idx="1">
                  <c:v>25</c:v>
                </c:pt>
                <c:pt idx="2">
                  <c:v>29.936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27D-4B2C-8422-E329A1F1BBDE}"/>
            </c:ext>
          </c:extLst>
        </c:ser>
        <c:ser>
          <c:idx val="0"/>
          <c:order val="1"/>
          <c:tx>
            <c:strRef>
              <c:f>Лист1!$I$50</c:f>
              <c:strCache>
                <c:ptCount val="1"/>
                <c:pt idx="0">
                  <c:v>Прочие клиенты</c:v>
                </c:pt>
              </c:strCache>
            </c:strRef>
          </c:tx>
          <c:spPr>
            <a:solidFill>
              <a:srgbClr val="CBCBCB"/>
            </a:solidFill>
            <a:scene3d>
              <a:camera prst="orthographicFront"/>
              <a:lightRig rig="threePt" dir="tl"/>
            </a:scene3d>
            <a:sp3d>
              <a:bevelT/>
            </a:sp3d>
          </c:spPr>
          <c:invertIfNegative val="0"/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B27D-4B2C-8422-E329A1F1BBDE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numRef>
              <c:f>Лист1!$J$48:$L$48</c:f>
              <c:numCache>
                <c:formatCode>General</c:formatCode>
                <c:ptCount val="3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</c:numCache>
            </c:numRef>
          </c:cat>
          <c:val>
            <c:numRef>
              <c:f>Лист1!$J$50:$L$50</c:f>
              <c:numCache>
                <c:formatCode>#\ ##0.0</c:formatCode>
                <c:ptCount val="3"/>
                <c:pt idx="0">
                  <c:v>4.5999999999999979</c:v>
                </c:pt>
                <c:pt idx="1">
                  <c:v>6</c:v>
                </c:pt>
                <c:pt idx="2">
                  <c:v>8.6289999999999978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27D-4B2C-8422-E329A1F1BBDE}"/>
            </c:ext>
          </c:extLst>
        </c:ser>
        <c:ser>
          <c:idx val="2"/>
          <c:order val="2"/>
          <c:tx>
            <c:strRef>
              <c:f>Лист1!$I$51</c:f>
              <c:strCache>
                <c:ptCount val="1"/>
                <c:pt idx="0">
                  <c:v>Итого</c:v>
                </c:pt>
              </c:strCache>
            </c:strRef>
          </c:tx>
          <c:spPr>
            <a:noFill/>
          </c:spPr>
          <c:invertIfNegative val="0"/>
          <c:dLbls>
            <c:numFmt formatCode="#,##0.0;[Red]#,##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 b="1"/>
                </a:pPr>
                <a:endParaRPr lang="ru-RU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numRef>
              <c:f>Лист1!$J$48:$L$48</c:f>
              <c:numCache>
                <c:formatCode>General</c:formatCode>
                <c:ptCount val="3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</c:numCache>
            </c:numRef>
          </c:cat>
          <c:val>
            <c:numRef>
              <c:f>Лист1!$J$51:$L$51</c:f>
              <c:numCache>
                <c:formatCode>#\ ##0.0</c:formatCode>
                <c:ptCount val="3"/>
                <c:pt idx="0">
                  <c:v>22.7</c:v>
                </c:pt>
                <c:pt idx="1">
                  <c:v>31</c:v>
                </c:pt>
                <c:pt idx="2">
                  <c:v>38.564999999999998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27D-4B2C-8422-E329A1F1BBD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394328184"/>
        <c:axId val="1"/>
      </c:barChart>
      <c:catAx>
        <c:axId val="3943281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  <c:max val="45"/>
          <c:min val="0"/>
        </c:scaling>
        <c:delete val="0"/>
        <c:axPos val="l"/>
        <c:majorGridlines>
          <c:spPr>
            <a:ln w="6350">
              <a:solidFill>
                <a:schemeClr val="bg1">
                  <a:lumMod val="75000"/>
                </a:schemeClr>
              </a:solidFill>
            </a:ln>
          </c:spPr>
        </c:majorGridlines>
        <c:numFmt formatCode="#\ ##0.0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05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394328184"/>
        <c:crosses val="autoZero"/>
        <c:crossBetween val="between"/>
        <c:majorUnit val="5"/>
      </c:valAx>
    </c:plotArea>
    <c:legend>
      <c:legendPos val="b"/>
      <c:legendEntry>
        <c:idx val="2"/>
        <c:delete val="1"/>
      </c:legendEntry>
      <c:layout>
        <c:manualLayout>
          <c:xMode val="edge"/>
          <c:yMode val="edge"/>
          <c:x val="6.8728652069176277E-2"/>
          <c:y val="0.91728093198876459"/>
          <c:w val="0.67868550677740624"/>
          <c:h val="8.2719068011235408E-2"/>
        </c:manualLayout>
      </c:layout>
      <c:overlay val="0"/>
      <c:txPr>
        <a:bodyPr/>
        <a:lstStyle/>
        <a:p>
          <a:pPr>
            <a:defRPr sz="120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rgbClr val="F3F3F6"/>
    </a:solidFill>
    <a:ln w="12700">
      <a:solidFill>
        <a:schemeClr val="bg1">
          <a:lumMod val="85000"/>
        </a:schemeClr>
      </a:solidFill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7"/>
    </mc:Choice>
    <mc:Fallback>
      <c:style val="27"/>
    </mc:Fallback>
  </mc:AlternateContent>
  <c:chart>
    <c:title>
      <c:tx>
        <c:rich>
          <a:bodyPr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ru-RU" sz="1400" b="1" i="0" u="none" strike="noStrike" baseline="0">
                <a:solidFill>
                  <a:srgbClr val="000000"/>
                </a:solidFill>
                <a:latin typeface="Calibri"/>
                <a:cs typeface="Calibri"/>
              </a:rPr>
              <a:t>Целевые клиенты </a:t>
            </a:r>
            <a:r>
              <a:rPr lang="ru-RU" sz="1400" b="1" i="0" u="none" strike="noStrike" baseline="0">
                <a:solidFill>
                  <a:srgbClr val="993300"/>
                </a:solidFill>
                <a:latin typeface="Calibri"/>
                <a:cs typeface="Calibri"/>
              </a:rPr>
              <a:t>Средний</a:t>
            </a:r>
            <a:r>
              <a:rPr lang="ru-RU" sz="1400" b="1" i="0" u="none" strike="noStrike" baseline="0">
                <a:solidFill>
                  <a:srgbClr val="000000"/>
                </a:solidFill>
                <a:latin typeface="Calibri"/>
                <a:cs typeface="Calibri"/>
              </a:rPr>
              <a:t> бизнес, шт.</a:t>
            </a:r>
          </a:p>
        </c:rich>
      </c:tx>
      <c:layout>
        <c:manualLayout>
          <c:xMode val="edge"/>
          <c:yMode val="edge"/>
          <c:x val="0.1486357928792624"/>
          <c:y val="0"/>
        </c:manualLayout>
      </c:layout>
      <c:overlay val="1"/>
    </c:title>
    <c:autoTitleDeleted val="0"/>
    <c:plotArea>
      <c:layout>
        <c:manualLayout>
          <c:layoutTarget val="inner"/>
          <c:xMode val="edge"/>
          <c:yMode val="edge"/>
          <c:x val="1.640257930721626E-2"/>
          <c:y val="0.17903037450715137"/>
          <c:w val="0.96156216584038035"/>
          <c:h val="0.67790313665819901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Лист1!$A$69</c:f>
              <c:strCache>
                <c:ptCount val="1"/>
                <c:pt idx="0">
                  <c:v>Целевые клиенты</c:v>
                </c:pt>
              </c:strCache>
            </c:strRef>
          </c:tx>
          <c:spPr>
            <a:solidFill>
              <a:srgbClr val="D8D8D8"/>
            </a:solidFill>
            <a:scene3d>
              <a:camera prst="orthographicFront"/>
              <a:lightRig rig="threePt" dir="tl"/>
            </a:scene3d>
            <a:sp3d prstMaterial="dkEdge">
              <a:bevelT/>
              <a:contourClr>
                <a:srgbClr val="000000"/>
              </a:contourClr>
            </a:sp3d>
          </c:spPr>
          <c:invertIfNegative val="0"/>
          <c:dPt>
            <c:idx val="3"/>
            <c:invertIfNegative val="0"/>
            <c:bubble3D val="0"/>
            <c:spPr>
              <a:solidFill>
                <a:srgbClr val="D8D8D8"/>
              </a:solidFill>
              <a:scene3d>
                <a:camera prst="orthographicFront"/>
                <a:lightRig rig="threePt" dir="tl"/>
              </a:scene3d>
              <a:sp3d prstMaterial="dkEdge">
                <a:bevelT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A6EE-482B-A99F-ED4F5FCF21D0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 b="1"/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numRef>
              <c:f>Лист1!$B$68:$D$68</c:f>
              <c:numCache>
                <c:formatCode>General</c:formatCode>
                <c:ptCount val="3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</c:numCache>
            </c:numRef>
          </c:cat>
          <c:val>
            <c:numRef>
              <c:f>Лист1!$B$69:$D$69</c:f>
              <c:numCache>
                <c:formatCode>General</c:formatCode>
                <c:ptCount val="3"/>
                <c:pt idx="0">
                  <c:v>584</c:v>
                </c:pt>
                <c:pt idx="1">
                  <c:v>696</c:v>
                </c:pt>
                <c:pt idx="2">
                  <c:v>724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6EE-482B-A99F-ED4F5FCF21D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1263145920"/>
        <c:axId val="1"/>
      </c:barChart>
      <c:catAx>
        <c:axId val="12631459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  <c:min val="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100" b="0" i="0" u="none" strike="noStrike" baseline="0">
                <a:solidFill>
                  <a:schemeClr val="tx1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263145920"/>
        <c:crosses val="autoZero"/>
        <c:crossBetween val="between"/>
        <c:majorUnit val="100"/>
      </c:valAx>
    </c:plotArea>
    <c:plotVisOnly val="1"/>
    <c:dispBlanksAs val="gap"/>
    <c:showDLblsOverMax val="0"/>
  </c:chart>
  <c:spPr>
    <a:solidFill>
      <a:srgbClr val="F3F3F6"/>
    </a:solidFill>
    <a:ln w="12700">
      <a:solidFill>
        <a:schemeClr val="bg1">
          <a:lumMod val="85000"/>
        </a:schemeClr>
      </a:solidFill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7"/>
    </mc:Choice>
    <mc:Fallback>
      <c:style val="27"/>
    </mc:Fallback>
  </mc:AlternateContent>
  <c:chart>
    <c:title>
      <c:tx>
        <c:rich>
          <a:bodyPr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ru-RU" sz="1400" b="1" i="0" u="none" strike="noStrike" baseline="0">
                <a:solidFill>
                  <a:srgbClr val="000000"/>
                </a:solidFill>
                <a:latin typeface="Calibri"/>
                <a:cs typeface="Calibri"/>
              </a:rPr>
              <a:t>Целевые клиенты </a:t>
            </a:r>
            <a:r>
              <a:rPr lang="ru-RU" sz="1400" b="1" i="0" u="none" strike="noStrike" baseline="0">
                <a:solidFill>
                  <a:srgbClr val="993300"/>
                </a:solidFill>
                <a:latin typeface="Calibri"/>
                <a:cs typeface="Calibri"/>
              </a:rPr>
              <a:t>Корпо</a:t>
            </a:r>
            <a:r>
              <a:rPr lang="ru-RU" sz="1400" b="1" i="0" u="none" strike="noStrike" baseline="0">
                <a:solidFill>
                  <a:srgbClr val="000000"/>
                </a:solidFill>
                <a:latin typeface="Calibri"/>
                <a:cs typeface="Calibri"/>
              </a:rPr>
              <a:t> бизнес, шт.</a:t>
            </a:r>
          </a:p>
        </c:rich>
      </c:tx>
      <c:layout>
        <c:manualLayout>
          <c:xMode val="edge"/>
          <c:yMode val="edge"/>
          <c:x val="0.19410743177650738"/>
          <c:y val="0"/>
        </c:manualLayout>
      </c:layout>
      <c:overlay val="1"/>
    </c:title>
    <c:autoTitleDeleted val="0"/>
    <c:plotArea>
      <c:layout>
        <c:manualLayout>
          <c:layoutTarget val="inner"/>
          <c:xMode val="edge"/>
          <c:yMode val="edge"/>
          <c:x val="1.6402579307216274E-2"/>
          <c:y val="0.1731566593823349"/>
          <c:w val="0.9615621658403799"/>
          <c:h val="0.7040549446737659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Лист1!$I$69</c:f>
              <c:strCache>
                <c:ptCount val="1"/>
                <c:pt idx="0">
                  <c:v>Целевые корпоративные клиенты</c:v>
                </c:pt>
              </c:strCache>
            </c:strRef>
          </c:tx>
          <c:spPr>
            <a:solidFill>
              <a:srgbClr val="CBCBCB"/>
            </a:solidFill>
            <a:scene3d>
              <a:camera prst="orthographicFront"/>
              <a:lightRig rig="threePt" dir="tl"/>
            </a:scene3d>
            <a:sp3d>
              <a:bevelT/>
            </a:sp3d>
          </c:spPr>
          <c:invertIfNegative val="0"/>
          <c:dPt>
            <c:idx val="3"/>
            <c:invertIfNegative val="0"/>
            <c:bubble3D val="0"/>
            <c:spPr>
              <a:solidFill>
                <a:srgbClr val="CBCBCB"/>
              </a:solidFill>
              <a:scene3d>
                <a:camera prst="orthographicFront"/>
                <a:lightRig rig="threePt" dir="tl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1-C9CC-4B9D-876C-40F453C82050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 b="1"/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numRef>
              <c:f>Лист1!$J$68:$L$68</c:f>
              <c:numCache>
                <c:formatCode>General</c:formatCode>
                <c:ptCount val="3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</c:numCache>
            </c:numRef>
          </c:cat>
          <c:val>
            <c:numRef>
              <c:f>Лист1!$J$69:$L$69</c:f>
              <c:numCache>
                <c:formatCode>General</c:formatCode>
                <c:ptCount val="3"/>
                <c:pt idx="0">
                  <c:v>175</c:v>
                </c:pt>
                <c:pt idx="1">
                  <c:v>181</c:v>
                </c:pt>
                <c:pt idx="2">
                  <c:v>176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9CC-4B9D-876C-40F453C8205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1263147232"/>
        <c:axId val="1"/>
      </c:barChart>
      <c:catAx>
        <c:axId val="12631472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  <c:max val="200"/>
          <c:min val="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1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263147232"/>
        <c:crosses val="autoZero"/>
        <c:crossBetween val="between"/>
        <c:majorUnit val="30"/>
      </c:valAx>
    </c:plotArea>
    <c:plotVisOnly val="1"/>
    <c:dispBlanksAs val="gap"/>
    <c:showDLblsOverMax val="0"/>
  </c:chart>
  <c:spPr>
    <a:solidFill>
      <a:srgbClr val="F3F3F6"/>
    </a:solidFill>
    <a:ln w="12700">
      <a:solidFill>
        <a:schemeClr val="bg1">
          <a:lumMod val="85000"/>
        </a:schemeClr>
      </a:solidFill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ru-RU" sz="1400" b="1" i="0" kern="1200" spc="0" baseline="0" dirty="0" smtClean="0">
                <a:solidFill>
                  <a:srgbClr val="3B3B4B"/>
                </a:solidFill>
                <a:effectLst/>
              </a:rPr>
              <a:t>Активные клиенты, </a:t>
            </a:r>
            <a:r>
              <a:rPr lang="ru-RU" sz="1400" b="1" i="0" kern="1200" spc="0" baseline="0" dirty="0" smtClean="0">
                <a:solidFill>
                  <a:srgbClr val="C00000"/>
                </a:solidFill>
                <a:effectLst/>
              </a:rPr>
              <a:t>Розничный бизнес</a:t>
            </a:r>
            <a:r>
              <a:rPr lang="ru-RU" sz="1400" b="1" i="0" kern="1200" spc="0" baseline="0" dirty="0" smtClean="0">
                <a:solidFill>
                  <a:srgbClr val="3B3B4B"/>
                </a:solidFill>
                <a:effectLst/>
              </a:rPr>
              <a:t>, тыс. шт.</a:t>
            </a:r>
            <a:endParaRPr lang="ru-RU" dirty="0">
              <a:effectLst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Лист1!$A$49</c:f>
              <c:strCache>
                <c:ptCount val="1"/>
                <c:pt idx="0">
                  <c:v>Мобильный банк</c:v>
                </c:pt>
              </c:strCache>
            </c:strRef>
          </c:tx>
          <c:spPr>
            <a:solidFill>
              <a:srgbClr val="C02929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Лист1!$B$48:$D$48</c:f>
              <c:numCache>
                <c:formatCode>General</c:formatCode>
                <c:ptCount val="3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</c:numCache>
            </c:numRef>
          </c:cat>
          <c:val>
            <c:numRef>
              <c:f>Лист1!$B$49:$D$49</c:f>
              <c:numCache>
                <c:formatCode>#,##0</c:formatCode>
                <c:ptCount val="3"/>
                <c:pt idx="0">
                  <c:v>162</c:v>
                </c:pt>
                <c:pt idx="1">
                  <c:v>224</c:v>
                </c:pt>
                <c:pt idx="2">
                  <c:v>274.3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EFB-4B8E-9811-1BC7400F36EB}"/>
            </c:ext>
          </c:extLst>
        </c:ser>
        <c:ser>
          <c:idx val="1"/>
          <c:order val="1"/>
          <c:tx>
            <c:strRef>
              <c:f>Лист1!$A$50</c:f>
              <c:strCache>
                <c:ptCount val="1"/>
                <c:pt idx="0">
                  <c:v>Прочие клиенты</c:v>
                </c:pt>
              </c:strCache>
            </c:strRef>
          </c:tx>
          <c:spPr>
            <a:solidFill>
              <a:srgbClr val="D6D6D6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Лист1!$B$48:$D$48</c:f>
              <c:numCache>
                <c:formatCode>General</c:formatCode>
                <c:ptCount val="3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</c:numCache>
            </c:numRef>
          </c:cat>
          <c:val>
            <c:numRef>
              <c:f>Лист1!$B$50:$D$50</c:f>
              <c:numCache>
                <c:formatCode>#,##0</c:formatCode>
                <c:ptCount val="3"/>
                <c:pt idx="0">
                  <c:v>194</c:v>
                </c:pt>
                <c:pt idx="1">
                  <c:v>166</c:v>
                </c:pt>
                <c:pt idx="2">
                  <c:v>134.69999999999999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EFB-4B8E-9811-1BC7400F36EB}"/>
            </c:ext>
          </c:extLst>
        </c:ser>
        <c:ser>
          <c:idx val="2"/>
          <c:order val="2"/>
          <c:tx>
            <c:strRef>
              <c:f>Лист1!$A$51</c:f>
              <c:strCache>
                <c:ptCount val="1"/>
                <c:pt idx="0">
                  <c:v>Итого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Лист1!$B$48:$D$48</c:f>
              <c:numCache>
                <c:formatCode>General</c:formatCode>
                <c:ptCount val="3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</c:numCache>
            </c:numRef>
          </c:cat>
          <c:val>
            <c:numRef>
              <c:f>Лист1!$B$51:$D$51</c:f>
              <c:numCache>
                <c:formatCode>#,##0</c:formatCode>
                <c:ptCount val="3"/>
                <c:pt idx="0">
                  <c:v>356</c:v>
                </c:pt>
                <c:pt idx="1">
                  <c:v>390</c:v>
                </c:pt>
                <c:pt idx="2">
                  <c:v>409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EFB-4B8E-9811-1BC7400F36E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536617720"/>
        <c:axId val="536618048"/>
      </c:barChart>
      <c:catAx>
        <c:axId val="5366177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36618048"/>
        <c:crosses val="autoZero"/>
        <c:auto val="1"/>
        <c:lblAlgn val="ctr"/>
        <c:lblOffset val="100"/>
        <c:noMultiLvlLbl val="0"/>
      </c:catAx>
      <c:valAx>
        <c:axId val="536618048"/>
        <c:scaling>
          <c:orientation val="minMax"/>
          <c:max val="500"/>
          <c:min val="0"/>
        </c:scaling>
        <c:delete val="0"/>
        <c:axPos val="l"/>
        <c:majorGridlines>
          <c:spPr>
            <a:ln w="9525" cap="flat" cmpd="sng" algn="ctr">
              <a:solidFill>
                <a:schemeClr val="accent1"/>
              </a:solidFill>
              <a:round/>
            </a:ln>
            <a:effectLst/>
          </c:spPr>
        </c:majorGridlines>
        <c:numFmt formatCode="#,##0" sourceLinked="1"/>
        <c:majorTickMark val="out"/>
        <c:minorTickMark val="none"/>
        <c:tickLblPos val="nextTo"/>
        <c:spPr>
          <a:noFill/>
          <a:ln>
            <a:solidFill>
              <a:schemeClr val="accent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366177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rgbClr val="F3F3F6"/>
    </a:solidFill>
    <a:ln>
      <a:solidFill>
        <a:srgbClr val="D6D6D6"/>
      </a:solidFill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ru-RU"/>
    </a:p>
  </c:txPr>
  <c:externalData r:id="rId3">
    <c:autoUpdate val="0"/>
  </c:externalData>
  <c:userShapes r:id="rId4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cap="none" spc="50" normalizeH="0" baseline="0">
                <a:solidFill>
                  <a:srgbClr val="3B3B4B"/>
                </a:solidFill>
                <a:latin typeface="+mn-lt"/>
                <a:ea typeface="+mj-ea"/>
                <a:cs typeface="+mj-cs"/>
              </a:defRPr>
            </a:pPr>
            <a:r>
              <a:rPr lang="ru-RU" sz="1400" b="1" dirty="0">
                <a:solidFill>
                  <a:srgbClr val="3B3B4B"/>
                </a:solidFill>
              </a:rPr>
              <a:t>Электронные клиенты</a:t>
            </a:r>
            <a:endParaRPr lang="en-US" sz="1400" b="1" dirty="0">
              <a:solidFill>
                <a:srgbClr val="3B3B4B"/>
              </a:solidFill>
            </a:endParaRPr>
          </a:p>
        </c:rich>
      </c:tx>
      <c:layout>
        <c:manualLayout>
          <c:xMode val="edge"/>
          <c:yMode val="edge"/>
          <c:x val="0.28564108187134502"/>
          <c:y val="2.2613960113960115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10151120857699805"/>
          <c:y val="0.16187072649572651"/>
          <c:w val="0.79021588693957112"/>
          <c:h val="0.5854405270655269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'Лист1 (2)'!$A$2</c:f>
              <c:strCache>
                <c:ptCount val="1"/>
                <c:pt idx="0">
                  <c:v>Активные СДБО клиенты, тыс.кшт.</c:v>
                </c:pt>
              </c:strCache>
            </c:strRef>
          </c:tx>
          <c:spPr>
            <a:solidFill>
              <a:srgbClr val="CCCCCC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AE5F-41B9-A847-EC02D072E42E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 b="1">
                    <a:solidFill>
                      <a:schemeClr val="tx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'Лист1 (2)'!$B$1:$D$1</c:f>
              <c:numCache>
                <c:formatCode>General</c:formatCode>
                <c:ptCount val="3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</c:numCache>
            </c:numRef>
          </c:cat>
          <c:val>
            <c:numRef>
              <c:f>'Лист1 (2)'!$B$2:$D$2</c:f>
              <c:numCache>
                <c:formatCode>#,##0</c:formatCode>
                <c:ptCount val="3"/>
                <c:pt idx="0">
                  <c:v>188</c:v>
                </c:pt>
                <c:pt idx="1">
                  <c:v>243</c:v>
                </c:pt>
                <c:pt idx="2">
                  <c:v>286.89999999999998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E5F-41B9-A847-EC02D072E42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overlap val="25"/>
        <c:axId val="104584320"/>
        <c:axId val="104635392"/>
      </c:barChart>
      <c:lineChart>
        <c:grouping val="standard"/>
        <c:varyColors val="0"/>
        <c:ser>
          <c:idx val="1"/>
          <c:order val="1"/>
          <c:tx>
            <c:strRef>
              <c:f>'Лист1 (2)'!$A$3</c:f>
              <c:strCache>
                <c:ptCount val="1"/>
                <c:pt idx="0">
                  <c:v>Проникновение СДБО, %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circle"/>
            <c:size val="8"/>
            <c:spPr>
              <a:solidFill>
                <a:srgbClr val="C00000"/>
              </a:solidFill>
              <a:ln>
                <a:solidFill>
                  <a:srgbClr val="ED7D31">
                    <a:lumMod val="75000"/>
                  </a:srgbClr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 b="1"/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'Лист1 (2)'!$B$1:$D$1</c:f>
              <c:numCache>
                <c:formatCode>General</c:formatCode>
                <c:ptCount val="3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</c:numCache>
            </c:numRef>
          </c:cat>
          <c:val>
            <c:numRef>
              <c:f>'Лист1 (2)'!$B$3:$D$3</c:f>
              <c:numCache>
                <c:formatCode>0%</c:formatCode>
                <c:ptCount val="3"/>
                <c:pt idx="0">
                  <c:v>0.53</c:v>
                </c:pt>
                <c:pt idx="1">
                  <c:v>0.62</c:v>
                </c:pt>
                <c:pt idx="2">
                  <c:v>0.70199999999999996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AE5F-41B9-A847-EC02D072E42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4698624"/>
        <c:axId val="104643968"/>
      </c:lineChart>
      <c:catAx>
        <c:axId val="1045843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587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cap="none" spc="20" normalizeH="0" baseline="0">
                <a:solidFill>
                  <a:srgbClr val="3B3B4B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04635392"/>
        <c:crosses val="autoZero"/>
        <c:auto val="1"/>
        <c:lblAlgn val="ctr"/>
        <c:lblOffset val="100"/>
        <c:noMultiLvlLbl val="0"/>
      </c:catAx>
      <c:valAx>
        <c:axId val="1046353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spc="20" baseline="0">
                <a:solidFill>
                  <a:srgbClr val="3B3B4B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04584320"/>
        <c:crosses val="autoZero"/>
        <c:crossBetween val="between"/>
      </c:valAx>
      <c:valAx>
        <c:axId val="104643968"/>
        <c:scaling>
          <c:orientation val="minMax"/>
        </c:scaling>
        <c:delete val="0"/>
        <c:axPos val="r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spc="20" baseline="0">
                <a:solidFill>
                  <a:srgbClr val="3B3B4B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04698624"/>
        <c:crosses val="max"/>
        <c:crossBetween val="between"/>
        <c:majorUnit val="0.1"/>
      </c:valAx>
      <c:catAx>
        <c:axId val="10469862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104643968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"/>
          <c:y val="0.86484330484330485"/>
          <c:w val="1"/>
          <c:h val="0.1080199430199430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0" i="0" u="none" strike="noStrike" kern="1200" baseline="0">
              <a:solidFill>
                <a:srgbClr val="3B3B4B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rgbClr val="F3F3F6"/>
    </a:solidFill>
    <a:ln w="12700">
      <a:solidFill>
        <a:srgbClr val="FFFFFF">
          <a:lumMod val="85000"/>
        </a:srgbClr>
      </a:solidFill>
    </a:ln>
    <a:effectLst/>
  </c:spPr>
  <c:txPr>
    <a:bodyPr/>
    <a:lstStyle/>
    <a:p>
      <a:pPr>
        <a:defRPr sz="1050" b="0">
          <a:solidFill>
            <a:schemeClr val="tx1"/>
          </a:solidFill>
          <a:latin typeface="+mn-lt"/>
        </a:defRPr>
      </a:pPr>
      <a:endParaRPr lang="ru-RU"/>
    </a:p>
  </c:txPr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cap="none" spc="50" normalizeH="0" baseline="0">
                <a:solidFill>
                  <a:srgbClr val="3B3B4B"/>
                </a:solidFill>
                <a:latin typeface="+mn-lt"/>
                <a:ea typeface="+mj-ea"/>
                <a:cs typeface="+mj-cs"/>
              </a:defRPr>
            </a:pPr>
            <a:r>
              <a:rPr lang="ru-RU" sz="1400" b="1">
                <a:solidFill>
                  <a:srgbClr val="3B3B4B"/>
                </a:solidFill>
              </a:rPr>
              <a:t>Мобильные клиенты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9.9888387371348766E-2"/>
          <c:y val="0.15959866220735786"/>
          <c:w val="0.79356962601976899"/>
          <c:h val="0.6056078441699803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'Лист1 (2)'!$A$5</c:f>
              <c:strCache>
                <c:ptCount val="1"/>
                <c:pt idx="0">
                  <c:v>Активные моб. клиенты, тыс.шт.</c:v>
                </c:pt>
              </c:strCache>
            </c:strRef>
          </c:tx>
          <c:spPr>
            <a:solidFill>
              <a:srgbClr val="D8D8D8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 b="1">
                    <a:solidFill>
                      <a:schemeClr val="tx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'Лист1 (2)'!$B$1:$D$1</c:f>
              <c:numCache>
                <c:formatCode>General</c:formatCode>
                <c:ptCount val="3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</c:numCache>
            </c:numRef>
          </c:cat>
          <c:val>
            <c:numRef>
              <c:f>'Лист1 (2)'!$B$5:$D$5</c:f>
              <c:numCache>
                <c:formatCode>#,##0</c:formatCode>
                <c:ptCount val="3"/>
                <c:pt idx="0">
                  <c:v>162</c:v>
                </c:pt>
                <c:pt idx="1">
                  <c:v>224.2</c:v>
                </c:pt>
                <c:pt idx="2">
                  <c:v>274.3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F80-4E68-A9F8-76896D1FF50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overlap val="25"/>
        <c:axId val="106283392"/>
        <c:axId val="106284928"/>
      </c:barChart>
      <c:lineChart>
        <c:grouping val="standard"/>
        <c:varyColors val="0"/>
        <c:ser>
          <c:idx val="1"/>
          <c:order val="1"/>
          <c:tx>
            <c:strRef>
              <c:f>'Лист1 (2)'!$A$6</c:f>
              <c:strCache>
                <c:ptCount val="1"/>
                <c:pt idx="0">
                  <c:v>Проникновение клиентов, %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circle"/>
            <c:size val="9"/>
            <c:spPr>
              <a:solidFill>
                <a:srgbClr val="C00000"/>
              </a:solidFill>
              <a:ln>
                <a:solidFill>
                  <a:schemeClr val="accent2">
                    <a:lumMod val="75000"/>
                  </a:schemeClr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 b="1"/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'Лист1 (2)'!$B$1:$D$1</c:f>
              <c:numCache>
                <c:formatCode>General</c:formatCode>
                <c:ptCount val="3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</c:numCache>
            </c:numRef>
          </c:cat>
          <c:val>
            <c:numRef>
              <c:f>'Лист1 (2)'!$B$6:$D$6</c:f>
              <c:numCache>
                <c:formatCode>0%</c:formatCode>
                <c:ptCount val="3"/>
                <c:pt idx="0">
                  <c:v>0.45</c:v>
                </c:pt>
                <c:pt idx="1">
                  <c:v>0.57999999999999996</c:v>
                </c:pt>
                <c:pt idx="2">
                  <c:v>0.67100000000000004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F80-4E68-A9F8-76896D1FF50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6339328"/>
        <c:axId val="106337792"/>
      </c:lineChart>
      <c:catAx>
        <c:axId val="1062833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587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cap="none" spc="20" normalizeH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06284928"/>
        <c:crosses val="autoZero"/>
        <c:auto val="1"/>
        <c:lblAlgn val="ctr"/>
        <c:lblOffset val="100"/>
        <c:noMultiLvlLbl val="0"/>
      </c:catAx>
      <c:valAx>
        <c:axId val="1062849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spc="20" baseline="0">
                <a:solidFill>
                  <a:srgbClr val="3B3B4B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06283392"/>
        <c:crosses val="autoZero"/>
        <c:crossBetween val="between"/>
      </c:valAx>
      <c:valAx>
        <c:axId val="106337792"/>
        <c:scaling>
          <c:orientation val="minMax"/>
        </c:scaling>
        <c:delete val="0"/>
        <c:axPos val="r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spc="2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06339328"/>
        <c:crosses val="max"/>
        <c:crossBetween val="between"/>
      </c:valAx>
      <c:catAx>
        <c:axId val="10633932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106337792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"/>
          <c:y val="0.87657684170622052"/>
          <c:w val="1"/>
          <c:h val="9.666735311491925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rgbClr val="F3F3F6"/>
    </a:solidFill>
    <a:ln w="12700" cap="flat" cmpd="sng" algn="ctr">
      <a:solidFill>
        <a:srgbClr val="FFFFFF">
          <a:lumMod val="85000"/>
        </a:srgbClr>
      </a:solidFill>
      <a:round/>
    </a:ln>
    <a:effectLst/>
  </c:spPr>
  <c:txPr>
    <a:bodyPr/>
    <a:lstStyle/>
    <a:p>
      <a:pPr>
        <a:defRPr sz="1050" b="0">
          <a:solidFill>
            <a:schemeClr val="tx1"/>
          </a:solidFill>
          <a:latin typeface="+mn-lt"/>
        </a:defRPr>
      </a:pPr>
      <a:endParaRPr lang="ru-RU"/>
    </a:p>
  </c:txPr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cap="none" spc="50" normalizeH="0" baseline="0">
                <a:solidFill>
                  <a:srgbClr val="3B3B4B"/>
                </a:solidFill>
                <a:latin typeface="+mn-lt"/>
                <a:ea typeface="+mj-ea"/>
                <a:cs typeface="+mj-cs"/>
              </a:defRPr>
            </a:pPr>
            <a:r>
              <a:rPr lang="ru-RU" sz="1400" b="1">
                <a:solidFill>
                  <a:srgbClr val="3B3B4B"/>
                </a:solidFill>
              </a:rPr>
              <a:t>Операции в эл. каналах</a:t>
            </a:r>
          </a:p>
        </c:rich>
      </c:tx>
      <c:layout>
        <c:manualLayout>
          <c:xMode val="edge"/>
          <c:yMode val="edge"/>
          <c:x val="0.24824342105263159"/>
          <c:y val="9.0455840455840458E-3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11417005420054202"/>
          <c:y val="0.11530026451776655"/>
          <c:w val="0.74986224028906967"/>
          <c:h val="0.6166375942805222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'Лист1 (2)'!$A$8</c:f>
              <c:strCache>
                <c:ptCount val="1"/>
                <c:pt idx="0">
                  <c:v>Операции в эл.каналах, тыс.шт.</c:v>
                </c:pt>
              </c:strCache>
            </c:strRef>
          </c:tx>
          <c:spPr>
            <a:solidFill>
              <a:srgbClr val="D8D8D8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 b="1">
                    <a:solidFill>
                      <a:schemeClr val="tx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'Лист1 (2)'!$B$1:$D$1</c:f>
              <c:numCache>
                <c:formatCode>General</c:formatCode>
                <c:ptCount val="3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</c:numCache>
            </c:numRef>
          </c:cat>
          <c:val>
            <c:numRef>
              <c:f>'Лист1 (2)'!$B$8:$D$8</c:f>
              <c:numCache>
                <c:formatCode>#,##0</c:formatCode>
                <c:ptCount val="3"/>
                <c:pt idx="0">
                  <c:v>1423</c:v>
                </c:pt>
                <c:pt idx="1">
                  <c:v>2320</c:v>
                </c:pt>
                <c:pt idx="2">
                  <c:v>3129.9659999999999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355-4CF6-8171-BA864E53E0E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overlap val="72"/>
        <c:axId val="114897664"/>
        <c:axId val="114899584"/>
      </c:barChart>
      <c:lineChart>
        <c:grouping val="standard"/>
        <c:varyColors val="0"/>
        <c:ser>
          <c:idx val="1"/>
          <c:order val="1"/>
          <c:tx>
            <c:strRef>
              <c:f>'Лист1 (2)'!$A$9</c:f>
              <c:strCache>
                <c:ptCount val="1"/>
                <c:pt idx="0">
                  <c:v>на 1 кл. РБ, шт.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circle"/>
            <c:size val="8"/>
            <c:spPr>
              <a:solidFill>
                <a:srgbClr val="C00000"/>
              </a:solidFill>
              <a:ln>
                <a:solidFill>
                  <a:srgbClr val="ED7D31">
                    <a:lumMod val="75000"/>
                  </a:srgbClr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 b="1"/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'Лист1 (2)'!$B$1:$D$1</c:f>
              <c:numCache>
                <c:formatCode>General</c:formatCode>
                <c:ptCount val="3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</c:numCache>
            </c:numRef>
          </c:cat>
          <c:val>
            <c:numRef>
              <c:f>'Лист1 (2)'!$B$9:$D$9</c:f>
              <c:numCache>
                <c:formatCode>0.0</c:formatCode>
                <c:ptCount val="3"/>
                <c:pt idx="0">
                  <c:v>4</c:v>
                </c:pt>
                <c:pt idx="1">
                  <c:v>5.9487179487179489</c:v>
                </c:pt>
                <c:pt idx="2">
                  <c:v>7.6527286063569679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C355-4CF6-8171-BA864E53E0E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6011008"/>
        <c:axId val="115976448"/>
      </c:lineChart>
      <c:catAx>
        <c:axId val="1148976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587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cap="none" spc="20" normalizeH="0" baseline="0">
                <a:solidFill>
                  <a:srgbClr val="3B3B4B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14899584"/>
        <c:crosses val="autoZero"/>
        <c:auto val="1"/>
        <c:lblAlgn val="ctr"/>
        <c:lblOffset val="100"/>
        <c:noMultiLvlLbl val="0"/>
      </c:catAx>
      <c:valAx>
        <c:axId val="114899584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spc="20" baseline="0">
                <a:solidFill>
                  <a:srgbClr val="3B3B4B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14897664"/>
        <c:crosses val="autoZero"/>
        <c:crossBetween val="between"/>
        <c:majorUnit val="400"/>
      </c:valAx>
      <c:valAx>
        <c:axId val="115976448"/>
        <c:scaling>
          <c:orientation val="minMax"/>
        </c:scaling>
        <c:delete val="0"/>
        <c:axPos val="r"/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spc="20" baseline="0">
                <a:solidFill>
                  <a:srgbClr val="3B3B4B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16011008"/>
        <c:crosses val="max"/>
        <c:crossBetween val="between"/>
        <c:majorUnit val="1"/>
      </c:valAx>
      <c:catAx>
        <c:axId val="11601100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115976448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"/>
          <c:y val="0.84345161290322812"/>
          <c:w val="1"/>
          <c:h val="0.1337885304659499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0" i="0" u="none" strike="noStrike" kern="1200" baseline="0">
              <a:solidFill>
                <a:srgbClr val="3B3B4B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rgbClr val="F3F3F6"/>
    </a:solidFill>
    <a:ln w="12700">
      <a:solidFill>
        <a:srgbClr val="FFFFFF">
          <a:lumMod val="85000"/>
        </a:srgbClr>
      </a:solidFill>
    </a:ln>
    <a:effectLst/>
  </c:spPr>
  <c:txPr>
    <a:bodyPr/>
    <a:lstStyle/>
    <a:p>
      <a:pPr>
        <a:defRPr sz="1050" b="0">
          <a:solidFill>
            <a:schemeClr val="tx1"/>
          </a:solidFill>
          <a:latin typeface="+mn-lt"/>
        </a:defRPr>
      </a:pPr>
      <a:endParaRPr lang="ru-RU"/>
    </a:p>
  </c:txPr>
  <c:externalData r:id="rId2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cap="none" spc="50" normalizeH="0" baseline="0">
                <a:solidFill>
                  <a:srgbClr val="3B3B4B"/>
                </a:solidFill>
                <a:latin typeface="+mn-lt"/>
                <a:ea typeface="+mj-ea"/>
                <a:cs typeface="+mj-cs"/>
              </a:defRPr>
            </a:pPr>
            <a:r>
              <a:rPr lang="ru-RU" sz="1400" b="1" dirty="0" smtClean="0">
                <a:solidFill>
                  <a:srgbClr val="3B3B4B"/>
                </a:solidFill>
              </a:rPr>
              <a:t>Доля продажи </a:t>
            </a:r>
            <a:r>
              <a:rPr lang="ru-RU" sz="1400" b="1" dirty="0">
                <a:solidFill>
                  <a:srgbClr val="3B3B4B"/>
                </a:solidFill>
              </a:rPr>
              <a:t>в эл. каналах</a:t>
            </a:r>
            <a:r>
              <a:rPr lang="ru-RU" sz="1400" b="1" dirty="0" smtClean="0">
                <a:solidFill>
                  <a:srgbClr val="3B3B4B"/>
                </a:solidFill>
              </a:rPr>
              <a:t>,%</a:t>
            </a:r>
            <a:endParaRPr lang="ru-RU" sz="1400" b="1" dirty="0">
              <a:solidFill>
                <a:srgbClr val="3B3B4B"/>
              </a:solidFill>
            </a:endParaRPr>
          </a:p>
        </c:rich>
      </c:tx>
      <c:layout>
        <c:manualLayout>
          <c:xMode val="edge"/>
          <c:yMode val="edge"/>
          <c:x val="0.16372733615255569"/>
          <c:y val="9.0433038963110435E-3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10878523035230371"/>
          <c:y val="0.11328205128205129"/>
          <c:w val="0.85966553748871133"/>
          <c:h val="0.653974358974359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'Лист1 (2)'!$A$11</c:f>
              <c:strCache>
                <c:ptCount val="1"/>
                <c:pt idx="0">
                  <c:v>Кредиты</c:v>
                </c:pt>
              </c:strCache>
            </c:strRef>
          </c:tx>
          <c:spPr>
            <a:solidFill>
              <a:srgbClr val="C00000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 b="1"/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'Лист1 (2)'!$B$1:$D$1</c:f>
              <c:numCache>
                <c:formatCode>General</c:formatCode>
                <c:ptCount val="3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</c:numCache>
            </c:numRef>
          </c:cat>
          <c:val>
            <c:numRef>
              <c:f>'Лист1 (2)'!$B$11:$D$11</c:f>
              <c:numCache>
                <c:formatCode>0.0%</c:formatCode>
                <c:ptCount val="3"/>
                <c:pt idx="0">
                  <c:v>0.260379618883606</c:v>
                </c:pt>
                <c:pt idx="1">
                  <c:v>0.2564335533523957</c:v>
                </c:pt>
                <c:pt idx="2">
                  <c:v>0.27652383134738773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0E9-4546-BA7B-6AA767817956}"/>
            </c:ext>
          </c:extLst>
        </c:ser>
        <c:ser>
          <c:idx val="1"/>
          <c:order val="1"/>
          <c:tx>
            <c:strRef>
              <c:f>'Лист1 (2)'!$A$12</c:f>
              <c:strCache>
                <c:ptCount val="1"/>
                <c:pt idx="0">
                  <c:v>Депозиты</c:v>
                </c:pt>
              </c:strCache>
            </c:strRef>
          </c:tx>
          <c:spPr>
            <a:solidFill>
              <a:srgbClr val="E6E6E6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 b="1"/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'Лист1 (2)'!$B$1:$D$1</c:f>
              <c:numCache>
                <c:formatCode>General</c:formatCode>
                <c:ptCount val="3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</c:numCache>
            </c:numRef>
          </c:cat>
          <c:val>
            <c:numRef>
              <c:f>'Лист1 (2)'!$B$12:$D$12</c:f>
              <c:numCache>
                <c:formatCode>0.0%</c:formatCode>
                <c:ptCount val="3"/>
                <c:pt idx="0">
                  <c:v>0.75144480360466259</c:v>
                </c:pt>
                <c:pt idx="1">
                  <c:v>0.75878264582394384</c:v>
                </c:pt>
                <c:pt idx="2">
                  <c:v>0.78318665537430499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0E9-4546-BA7B-6AA767817956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5"/>
        <c:axId val="103266560"/>
        <c:axId val="103890944"/>
      </c:barChart>
      <c:catAx>
        <c:axId val="1032665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587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cap="none" spc="20" normalizeH="0" baseline="0">
                <a:solidFill>
                  <a:srgbClr val="3B3B4B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03890944"/>
        <c:crosses val="autoZero"/>
        <c:auto val="1"/>
        <c:lblAlgn val="ctr"/>
        <c:lblOffset val="100"/>
        <c:noMultiLvlLbl val="0"/>
      </c:catAx>
      <c:valAx>
        <c:axId val="103890944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spc="20" baseline="0">
                <a:solidFill>
                  <a:srgbClr val="3B3B4B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032665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0" i="0" u="none" strike="noStrike" kern="1200" baseline="0">
              <a:solidFill>
                <a:srgbClr val="3B3B4B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rgbClr val="F3F3F6"/>
    </a:solidFill>
    <a:ln w="12700" cap="flat" cmpd="sng" algn="ctr">
      <a:solidFill>
        <a:srgbClr val="FFFFFF">
          <a:lumMod val="85000"/>
        </a:srgbClr>
      </a:solidFill>
      <a:round/>
    </a:ln>
    <a:effectLst/>
  </c:spPr>
  <c:txPr>
    <a:bodyPr/>
    <a:lstStyle/>
    <a:p>
      <a:pPr>
        <a:defRPr sz="1050" b="0">
          <a:solidFill>
            <a:schemeClr val="tx1"/>
          </a:solidFill>
          <a:latin typeface="+mn-lt"/>
        </a:defRPr>
      </a:pPr>
      <a:endParaRPr lang="ru-RU"/>
    </a:p>
  </c:txPr>
  <c:externalData r:id="rId2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0.29827</cdr:x>
      <cdr:y>0.17557</cdr:y>
    </cdr:from>
    <cdr:to>
      <cdr:x>0.71649</cdr:x>
      <cdr:y>0.36797</cdr:y>
    </cdr:to>
    <cdr:cxnSp macro="">
      <cdr:nvCxnSpPr>
        <cdr:cNvPr id="2" name="Прямая со стрелкой 1"/>
        <cdr:cNvCxnSpPr/>
      </cdr:nvCxnSpPr>
      <cdr:spPr>
        <a:xfrm xmlns:a="http://schemas.openxmlformats.org/drawingml/2006/main" flipV="1">
          <a:off x="1181133" y="459995"/>
          <a:ext cx="1656184" cy="504057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 w="38100" cap="flat" cmpd="sng" algn="ctr">
          <a:solidFill>
            <a:srgbClr val="C00000"/>
          </a:solidFill>
          <a:prstDash val="solid"/>
          <a:headEnd type="none" w="med" len="med"/>
          <a:tailEnd type="triangle" w="med" len="med"/>
        </a:ln>
        <a:effectLst xmlns:a="http://schemas.openxmlformats.org/drawingml/2006/main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0.32146</cdr:x>
      <cdr:y>0.14003</cdr:y>
    </cdr:from>
    <cdr:to>
      <cdr:x>0.73969</cdr:x>
      <cdr:y>0.26436</cdr:y>
    </cdr:to>
    <cdr:cxnSp macro="">
      <cdr:nvCxnSpPr>
        <cdr:cNvPr id="2" name="Прямая со стрелкой 1"/>
        <cdr:cNvCxnSpPr/>
      </cdr:nvCxnSpPr>
      <cdr:spPr>
        <a:xfrm xmlns:a="http://schemas.openxmlformats.org/drawingml/2006/main" flipV="1">
          <a:off x="1272964" y="373045"/>
          <a:ext cx="1656191" cy="331215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 w="38100" cap="flat" cmpd="sng" algn="ctr">
          <a:solidFill>
            <a:srgbClr val="C00000"/>
          </a:solidFill>
          <a:prstDash val="solid"/>
          <a:headEnd type="none" w="med" len="med"/>
          <a:tailEnd type="triangle" w="med" len="med"/>
        </a:ln>
        <a:effectLst xmlns:a="http://schemas.openxmlformats.org/drawingml/2006/main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0.48719</cdr:x>
      <cdr:y>0.14749</cdr:y>
    </cdr:from>
    <cdr:to>
      <cdr:x>0.61448</cdr:x>
      <cdr:y>0.22858</cdr:y>
    </cdr:to>
    <cdr:sp macro="" textlink="">
      <cdr:nvSpPr>
        <cdr:cNvPr id="3" name="TextBox 6"/>
        <cdr:cNvSpPr txBox="1"/>
      </cdr:nvSpPr>
      <cdr:spPr>
        <a:xfrm xmlns:a="http://schemas.openxmlformats.org/drawingml/2006/main">
          <a:off x="1929276" y="392924"/>
          <a:ext cx="504068" cy="216024"/>
        </a:xfrm>
        <a:prstGeom xmlns:a="http://schemas.openxmlformats.org/drawingml/2006/main" prst="rect">
          <a:avLst/>
        </a:prstGeom>
        <a:solidFill xmlns:a="http://schemas.openxmlformats.org/drawingml/2006/main">
          <a:srgbClr val="C00000"/>
        </a:solidFill>
        <a:ln xmlns:a="http://schemas.openxmlformats.org/drawingml/2006/main" w="9525" cmpd="sng">
          <a:solidFill>
            <a:srgbClr val="C00000"/>
          </a:solidFill>
        </a:ln>
        <a:effectLst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lIns="0" rIns="0" rtlCol="0" anchor="t"/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050" b="1" dirty="0" smtClean="0">
              <a:solidFill>
                <a:sysClr val="window" lastClr="FFFFFF"/>
              </a:solidFill>
              <a:latin typeface="Century Gothic" pitchFamily="34" charset="0"/>
            </a:rPr>
            <a:t>+24%</a:t>
          </a:r>
          <a:endParaRPr lang="ru-RU" sz="1050" b="1" dirty="0">
            <a:solidFill>
              <a:sysClr val="window" lastClr="FFFFFF"/>
            </a:solidFill>
            <a:latin typeface="Century Gothic" pitchFamily="34" charset="0"/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0.29094</cdr:x>
      <cdr:y>0.19758</cdr:y>
    </cdr:from>
    <cdr:to>
      <cdr:x>0.74554</cdr:x>
      <cdr:y>0.28004</cdr:y>
    </cdr:to>
    <cdr:cxnSp macro="">
      <cdr:nvCxnSpPr>
        <cdr:cNvPr id="2" name="Прямая со стрелкой 1"/>
        <cdr:cNvCxnSpPr/>
      </cdr:nvCxnSpPr>
      <cdr:spPr>
        <a:xfrm xmlns:a="http://schemas.openxmlformats.org/drawingml/2006/main" flipV="1">
          <a:off x="1152128" y="517654"/>
          <a:ext cx="1800200" cy="216023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 w="38100" cap="flat" cmpd="sng" algn="ctr">
          <a:solidFill>
            <a:srgbClr val="C00000"/>
          </a:solidFill>
          <a:prstDash val="solid"/>
          <a:headEnd type="none" w="med" len="med"/>
          <a:tailEnd type="triangle" w="med" len="med"/>
        </a:ln>
        <a:effectLst xmlns:a="http://schemas.openxmlformats.org/drawingml/2006/main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89982"/>
          </a:xfrm>
          <a:prstGeom prst="rect">
            <a:avLst/>
          </a:prstGeom>
        </p:spPr>
        <p:txBody>
          <a:bodyPr vert="horz" lIns="91082" tIns="45541" rIns="91082" bIns="45541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5374" y="0"/>
            <a:ext cx="2918831" cy="489982"/>
          </a:xfrm>
          <a:prstGeom prst="rect">
            <a:avLst/>
          </a:prstGeom>
        </p:spPr>
        <p:txBody>
          <a:bodyPr vert="horz" lIns="91082" tIns="45541" rIns="91082" bIns="45541" rtlCol="0"/>
          <a:lstStyle>
            <a:lvl1pPr algn="r">
              <a:defRPr sz="1200"/>
            </a:lvl1pPr>
          </a:lstStyle>
          <a:p>
            <a:fld id="{E742475D-F5A0-49F5-8FD0-3961E55FBE3B}" type="datetimeFigureOut">
              <a:rPr lang="ru-RU" smtClean="0"/>
              <a:pPr/>
              <a:t>02.04.2021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33425"/>
            <a:ext cx="4903787" cy="3676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082" tIns="45541" rIns="91082" bIns="45541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577" y="4654830"/>
            <a:ext cx="5388610" cy="4409837"/>
          </a:xfrm>
          <a:prstGeom prst="rect">
            <a:avLst/>
          </a:prstGeom>
        </p:spPr>
        <p:txBody>
          <a:bodyPr vert="horz" lIns="91082" tIns="45541" rIns="91082" bIns="45541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07956"/>
            <a:ext cx="2918831" cy="489982"/>
          </a:xfrm>
          <a:prstGeom prst="rect">
            <a:avLst/>
          </a:prstGeom>
        </p:spPr>
        <p:txBody>
          <a:bodyPr vert="horz" lIns="91082" tIns="45541" rIns="91082" bIns="45541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5374" y="9307956"/>
            <a:ext cx="2918831" cy="489982"/>
          </a:xfrm>
          <a:prstGeom prst="rect">
            <a:avLst/>
          </a:prstGeom>
        </p:spPr>
        <p:txBody>
          <a:bodyPr vert="horz" lIns="91082" tIns="45541" rIns="91082" bIns="45541" rtlCol="0" anchor="b"/>
          <a:lstStyle>
            <a:lvl1pPr algn="r">
              <a:defRPr sz="1200"/>
            </a:lvl1pPr>
          </a:lstStyle>
          <a:p>
            <a:fld id="{D3087B23-48F9-42DA-98FC-DEBEA040E61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60128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E44D00-9FD7-46FB-84DD-3B2CB351C1D2}" type="slidenum">
              <a:rPr lang="ru-RU" smtClean="0">
                <a:solidFill>
                  <a:prstClr val="black"/>
                </a:solidFill>
              </a:rPr>
              <a:pPr/>
              <a:t>9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48059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8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371D8-30C5-4FF2-9598-16A31BAB16D6}" type="datetime1">
              <a:rPr lang="ru-RU" smtClean="0">
                <a:solidFill>
                  <a:srgbClr val="F3F2DC"/>
                </a:solidFill>
              </a:rPr>
              <a:pPr/>
              <a:t>02.04.2021</a:t>
            </a:fld>
            <a:endParaRPr lang="ru-RU">
              <a:solidFill>
                <a:srgbClr val="F3F2D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F3F2D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38236-5C7E-4EA1-BD71-200CBE40BD8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48738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6546A-3981-4FF2-9114-4DA0F46747F0}" type="datetime1">
              <a:rPr lang="ru-RU" smtClean="0">
                <a:solidFill>
                  <a:srgbClr val="F3F2DC"/>
                </a:solidFill>
              </a:rPr>
              <a:pPr/>
              <a:t>02.04.2021</a:t>
            </a:fld>
            <a:endParaRPr lang="ru-RU">
              <a:solidFill>
                <a:srgbClr val="F3F2D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F3F2D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38236-5C7E-4EA1-BD71-200CBE40BD8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8367381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"/>
          <p:cNvSpPr>
            <a:spLocks noGrp="1"/>
          </p:cNvSpPr>
          <p:nvPr userDrawn="1">
            <p:ph type="title"/>
          </p:nvPr>
        </p:nvSpPr>
        <p:spPr>
          <a:xfrm>
            <a:off x="136547" y="377701"/>
            <a:ext cx="7430763" cy="796950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229588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6797C-77B9-4E5C-B668-3954E60F575D}" type="datetime1">
              <a:rPr lang="ru-RU" smtClean="0">
                <a:solidFill>
                  <a:srgbClr val="F3F2DC"/>
                </a:solidFill>
              </a:rPr>
              <a:pPr/>
              <a:t>02.04.2021</a:t>
            </a:fld>
            <a:endParaRPr lang="ru-RU">
              <a:solidFill>
                <a:srgbClr val="F3F2D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F3F2D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38236-5C7E-4EA1-BD71-200CBE40BD8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46017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371D8-30C5-4FF2-9598-16A31BAB16D6}" type="datetime1">
              <a:rPr lang="ru-RU" smtClean="0">
                <a:solidFill>
                  <a:srgbClr val="DFDCB7"/>
                </a:solidFill>
              </a:rPr>
              <a:pPr/>
              <a:t>02.04.2021</a:t>
            </a:fld>
            <a:endParaRPr lang="ru-RU">
              <a:solidFill>
                <a:srgbClr val="DFDCB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DFDCB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38236-5C7E-4EA1-BD71-200CBE40BD83}" type="slidenum">
              <a:rPr lang="ru-RU" smtClean="0">
                <a:solidFill>
                  <a:srgbClr val="3B3B4B"/>
                </a:solidFill>
              </a:rPr>
              <a:pPr/>
              <a:t>‹#›</a:t>
            </a:fld>
            <a:endParaRPr lang="ru-RU">
              <a:solidFill>
                <a:srgbClr val="3B3B4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51209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ru-RU" smtClean="0">
                <a:solidFill>
                  <a:srgbClr val="FFFFFF"/>
                </a:solidFill>
              </a:rPr>
              <a:t>21.03.2014</a:t>
            </a:r>
            <a:endParaRPr lang="ru-RU" dirty="0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endParaRPr lang="ru-RU" dirty="0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/>
          <a:p>
            <a:fld id="{40438236-5C7E-4EA1-BD71-200CBE40BD83}" type="slidenum">
              <a:rPr lang="ru-RU" smtClean="0">
                <a:solidFill>
                  <a:srgbClr val="3B3B4B"/>
                </a:solidFill>
              </a:rPr>
              <a:pPr/>
              <a:t>‹#›</a:t>
            </a:fld>
            <a:endParaRPr lang="ru-RU" dirty="0">
              <a:solidFill>
                <a:srgbClr val="3B3B4B"/>
              </a:solidFill>
            </a:endParaRPr>
          </a:p>
        </p:txBody>
      </p:sp>
      <p:grpSp>
        <p:nvGrpSpPr>
          <p:cNvPr id="7" name="Группа 9"/>
          <p:cNvGrpSpPr/>
          <p:nvPr/>
        </p:nvGrpSpPr>
        <p:grpSpPr>
          <a:xfrm>
            <a:off x="5796136" y="6525344"/>
            <a:ext cx="2736304" cy="276999"/>
            <a:chOff x="467544" y="6525344"/>
            <a:chExt cx="2736304" cy="276999"/>
          </a:xfrm>
        </p:grpSpPr>
        <p:sp>
          <p:nvSpPr>
            <p:cNvPr id="8" name="TextBox 7"/>
            <p:cNvSpPr txBox="1"/>
            <p:nvPr userDrawn="1"/>
          </p:nvSpPr>
          <p:spPr>
            <a:xfrm>
              <a:off x="467544" y="6525344"/>
              <a:ext cx="273630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200" dirty="0" smtClean="0">
                  <a:solidFill>
                    <a:schemeClr val="bg1">
                      <a:lumMod val="50000"/>
                    </a:schemeClr>
                  </a:solidFill>
                </a:rPr>
                <a:t>Материалы</a:t>
              </a:r>
              <a:r>
                <a:rPr lang="ru-RU" sz="1200" baseline="0" dirty="0" smtClean="0">
                  <a:solidFill>
                    <a:schemeClr val="bg1">
                      <a:lumMod val="50000"/>
                    </a:schemeClr>
                  </a:solidFill>
                </a:rPr>
                <a:t> НС     </a:t>
              </a:r>
              <a:r>
                <a:rPr lang="ru-RU" sz="1200" baseline="0" dirty="0" err="1" smtClean="0">
                  <a:solidFill>
                    <a:schemeClr val="bg1">
                      <a:lumMod val="50000"/>
                    </a:schemeClr>
                  </a:solidFill>
                </a:rPr>
                <a:t>льфа</a:t>
              </a:r>
              <a:r>
                <a:rPr lang="ru-RU" sz="1200" baseline="0" dirty="0" smtClean="0">
                  <a:solidFill>
                    <a:schemeClr val="bg1">
                      <a:lumMod val="50000"/>
                    </a:schemeClr>
                  </a:solidFill>
                </a:rPr>
                <a:t>-Банк Беларусь</a:t>
              </a:r>
              <a:endParaRPr lang="ru-RU" sz="12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pic>
          <p:nvPicPr>
            <p:cNvPr id="9" name="Рисунок 8"/>
            <p:cNvPicPr>
              <a:picLocks noChangeAspect="1"/>
            </p:cNvPicPr>
            <p:nvPr userDrawn="1"/>
          </p:nvPicPr>
          <p:blipFill>
            <a:blip r:embed="rId2" cstate="email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aturation sat="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567023" y="6597352"/>
              <a:ext cx="124657" cy="194157"/>
            </a:xfrm>
            <a:prstGeom prst="rect">
              <a:avLst/>
            </a:prstGeom>
          </p:spPr>
        </p:pic>
      </p:grpSp>
      <p:grpSp>
        <p:nvGrpSpPr>
          <p:cNvPr id="10" name="Группа 9"/>
          <p:cNvGrpSpPr/>
          <p:nvPr userDrawn="1"/>
        </p:nvGrpSpPr>
        <p:grpSpPr>
          <a:xfrm>
            <a:off x="5796136" y="6525344"/>
            <a:ext cx="2736304" cy="276999"/>
            <a:chOff x="467544" y="6525344"/>
            <a:chExt cx="2736304" cy="276999"/>
          </a:xfrm>
        </p:grpSpPr>
        <p:sp>
          <p:nvSpPr>
            <p:cNvPr id="11" name="TextBox 10"/>
            <p:cNvSpPr txBox="1"/>
            <p:nvPr userDrawn="1"/>
          </p:nvSpPr>
          <p:spPr>
            <a:xfrm>
              <a:off x="467544" y="6525344"/>
              <a:ext cx="273630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200" dirty="0" smtClean="0">
                  <a:solidFill>
                    <a:srgbClr val="FFFFFF">
                      <a:lumMod val="50000"/>
                    </a:srgbClr>
                  </a:solidFill>
                </a:rPr>
                <a:t>Материалы НС     </a:t>
              </a:r>
              <a:r>
                <a:rPr lang="ru-RU" sz="1200" dirty="0" err="1" smtClean="0">
                  <a:solidFill>
                    <a:srgbClr val="FFFFFF">
                      <a:lumMod val="50000"/>
                    </a:srgbClr>
                  </a:solidFill>
                </a:rPr>
                <a:t>льфа</a:t>
              </a:r>
              <a:r>
                <a:rPr lang="ru-RU" sz="1200" dirty="0" smtClean="0">
                  <a:solidFill>
                    <a:srgbClr val="FFFFFF">
                      <a:lumMod val="50000"/>
                    </a:srgbClr>
                  </a:solidFill>
                </a:rPr>
                <a:t>-Банк Беларусь</a:t>
              </a:r>
              <a:endParaRPr lang="ru-RU" sz="1200" dirty="0">
                <a:solidFill>
                  <a:srgbClr val="FFFFFF">
                    <a:lumMod val="50000"/>
                  </a:srgbClr>
                </a:solidFill>
              </a:endParaRPr>
            </a:p>
          </p:txBody>
        </p:sp>
        <p:pic>
          <p:nvPicPr>
            <p:cNvPr id="12" name="Рисунок 11"/>
            <p:cNvPicPr>
              <a:picLocks noChangeAspect="1"/>
            </p:cNvPicPr>
            <p:nvPr userDrawn="1"/>
          </p:nvPicPr>
          <p:blipFill>
            <a:blip r:embed="rId2" cstate="email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aturation sat="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567023" y="6597352"/>
              <a:ext cx="124657" cy="19415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1874495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697D5-28FD-49A0-A05D-C9B0F2E3F1E2}" type="datetime1">
              <a:rPr lang="ru-RU" smtClean="0">
                <a:solidFill>
                  <a:srgbClr val="DFDCB7"/>
                </a:solidFill>
              </a:rPr>
              <a:pPr/>
              <a:t>02.04.2021</a:t>
            </a:fld>
            <a:endParaRPr lang="ru-RU">
              <a:solidFill>
                <a:srgbClr val="DFDCB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DFDCB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38236-5C7E-4EA1-BD71-200CBE40BD83}" type="slidenum">
              <a:rPr lang="ru-RU" smtClean="0">
                <a:solidFill>
                  <a:srgbClr val="3B3B4B"/>
                </a:solidFill>
              </a:rPr>
              <a:pPr/>
              <a:t>‹#›</a:t>
            </a:fld>
            <a:endParaRPr lang="ru-RU">
              <a:solidFill>
                <a:srgbClr val="3B3B4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92769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6927D-B8FA-44AB-A606-79229FEB1525}" type="datetime1">
              <a:rPr lang="ru-RU" smtClean="0">
                <a:solidFill>
                  <a:srgbClr val="DFDCB7"/>
                </a:solidFill>
              </a:rPr>
              <a:pPr/>
              <a:t>02.04.2021</a:t>
            </a:fld>
            <a:endParaRPr lang="ru-RU">
              <a:solidFill>
                <a:srgbClr val="DFDCB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DFDCB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38236-5C7E-4EA1-BD71-200CBE40BD83}" type="slidenum">
              <a:rPr lang="ru-RU" smtClean="0">
                <a:solidFill>
                  <a:srgbClr val="3B3B4B"/>
                </a:solidFill>
              </a:rPr>
              <a:pPr/>
              <a:t>‹#›</a:t>
            </a:fld>
            <a:endParaRPr lang="ru-RU">
              <a:solidFill>
                <a:srgbClr val="3B3B4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94628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91AC8-681B-40D6-9A33-746A67173AB5}" type="datetime1">
              <a:rPr lang="ru-RU" smtClean="0">
                <a:solidFill>
                  <a:srgbClr val="DFDCB7"/>
                </a:solidFill>
              </a:rPr>
              <a:pPr/>
              <a:t>02.04.2021</a:t>
            </a:fld>
            <a:endParaRPr lang="ru-RU">
              <a:solidFill>
                <a:srgbClr val="DFDCB7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DFDCB7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38236-5C7E-4EA1-BD71-200CBE40BD83}" type="slidenum">
              <a:rPr lang="ru-RU" smtClean="0">
                <a:solidFill>
                  <a:srgbClr val="3B3B4B"/>
                </a:solidFill>
              </a:rPr>
              <a:pPr/>
              <a:t>‹#›</a:t>
            </a:fld>
            <a:endParaRPr lang="ru-RU">
              <a:solidFill>
                <a:srgbClr val="3B3B4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11320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FBC0E-B263-4D37-B565-2966EFC297D1}" type="datetime1">
              <a:rPr lang="ru-RU" smtClean="0">
                <a:solidFill>
                  <a:srgbClr val="DFDCB7"/>
                </a:solidFill>
              </a:rPr>
              <a:pPr/>
              <a:t>02.04.2021</a:t>
            </a:fld>
            <a:endParaRPr lang="ru-RU">
              <a:solidFill>
                <a:srgbClr val="DFDCB7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DFDCB7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38236-5C7E-4EA1-BD71-200CBE40BD83}" type="slidenum">
              <a:rPr lang="ru-RU" smtClean="0">
                <a:solidFill>
                  <a:srgbClr val="3B3B4B"/>
                </a:solidFill>
              </a:rPr>
              <a:pPr/>
              <a:t>‹#›</a:t>
            </a:fld>
            <a:endParaRPr lang="ru-RU">
              <a:solidFill>
                <a:srgbClr val="3B3B4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09659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C576B-1B81-498F-B227-08D79F9A76D9}" type="datetime1">
              <a:rPr lang="ru-RU" smtClean="0">
                <a:solidFill>
                  <a:srgbClr val="DFDCB7"/>
                </a:solidFill>
              </a:rPr>
              <a:pPr/>
              <a:t>02.04.2021</a:t>
            </a:fld>
            <a:endParaRPr lang="ru-RU">
              <a:solidFill>
                <a:srgbClr val="DFDCB7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DFDCB7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38236-5C7E-4EA1-BD71-200CBE40BD83}" type="slidenum">
              <a:rPr lang="ru-RU" smtClean="0">
                <a:solidFill>
                  <a:srgbClr val="3B3B4B"/>
                </a:solidFill>
              </a:rPr>
              <a:pPr/>
              <a:t>‹#›</a:t>
            </a:fld>
            <a:endParaRPr lang="ru-RU">
              <a:solidFill>
                <a:srgbClr val="3B3B4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419086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EC91D-B051-477D-9F7F-959A8ED27441}" type="datetime1">
              <a:rPr lang="ru-RU" smtClean="0">
                <a:solidFill>
                  <a:srgbClr val="DFDCB7"/>
                </a:solidFill>
              </a:rPr>
              <a:pPr/>
              <a:t>02.04.2021</a:t>
            </a:fld>
            <a:endParaRPr lang="ru-RU">
              <a:solidFill>
                <a:srgbClr val="DFDCB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DFDCB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38236-5C7E-4EA1-BD71-200CBE40BD83}" type="slidenum">
              <a:rPr lang="ru-RU" smtClean="0">
                <a:solidFill>
                  <a:srgbClr val="3B3B4B"/>
                </a:solidFill>
              </a:rPr>
              <a:pPr/>
              <a:t>‹#›</a:t>
            </a:fld>
            <a:endParaRPr lang="ru-RU">
              <a:solidFill>
                <a:srgbClr val="3B3B4B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695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ru-RU" smtClean="0">
                <a:solidFill>
                  <a:srgbClr val="FFFFFF"/>
                </a:solidFill>
              </a:rPr>
              <a:t>21.03.2014</a:t>
            </a:r>
            <a:endParaRPr lang="ru-RU" dirty="0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endParaRPr lang="ru-RU" dirty="0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/>
          <a:p>
            <a:fld id="{40438236-5C7E-4EA1-BD71-200CBE40BD83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004348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0A7A8-FF41-42B6-AB73-0DB8089650FB}" type="datetime1">
              <a:rPr lang="ru-RU" smtClean="0">
                <a:solidFill>
                  <a:srgbClr val="DFDCB7"/>
                </a:solidFill>
              </a:rPr>
              <a:pPr/>
              <a:t>02.04.2021</a:t>
            </a:fld>
            <a:endParaRPr lang="ru-RU">
              <a:solidFill>
                <a:srgbClr val="DFDCB7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0438236-5C7E-4EA1-BD71-200CBE40BD83}" type="slidenum">
              <a:rPr lang="ru-RU" smtClean="0">
                <a:solidFill>
                  <a:srgbClr val="3B3B4B"/>
                </a:solidFill>
              </a:rPr>
              <a:pPr/>
              <a:t>‹#›</a:t>
            </a:fld>
            <a:endParaRPr lang="ru-RU">
              <a:solidFill>
                <a:srgbClr val="3B3B4B"/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>
              <a:solidFill>
                <a:srgbClr val="DFDCB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721940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6546A-3981-4FF2-9114-4DA0F46747F0}" type="datetime1">
              <a:rPr lang="ru-RU" smtClean="0">
                <a:solidFill>
                  <a:srgbClr val="DFDCB7"/>
                </a:solidFill>
              </a:rPr>
              <a:pPr/>
              <a:t>02.04.2021</a:t>
            </a:fld>
            <a:endParaRPr lang="ru-RU">
              <a:solidFill>
                <a:srgbClr val="DFDCB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DFDCB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38236-5C7E-4EA1-BD71-200CBE40BD83}" type="slidenum">
              <a:rPr lang="ru-RU" smtClean="0">
                <a:solidFill>
                  <a:srgbClr val="3B3B4B"/>
                </a:solidFill>
              </a:rPr>
              <a:pPr/>
              <a:t>‹#›</a:t>
            </a:fld>
            <a:endParaRPr lang="ru-RU">
              <a:solidFill>
                <a:srgbClr val="3B3B4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066403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6797C-77B9-4E5C-B668-3954E60F575D}" type="datetime1">
              <a:rPr lang="ru-RU" smtClean="0">
                <a:solidFill>
                  <a:srgbClr val="DFDCB7"/>
                </a:solidFill>
              </a:rPr>
              <a:pPr/>
              <a:t>02.04.2021</a:t>
            </a:fld>
            <a:endParaRPr lang="ru-RU">
              <a:solidFill>
                <a:srgbClr val="DFDCB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DFDCB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38236-5C7E-4EA1-BD71-200CBE40BD83}" type="slidenum">
              <a:rPr lang="ru-RU" smtClean="0">
                <a:solidFill>
                  <a:srgbClr val="3B3B4B"/>
                </a:solidFill>
              </a:rPr>
              <a:pPr/>
              <a:t>‹#›</a:t>
            </a:fld>
            <a:endParaRPr lang="ru-RU">
              <a:solidFill>
                <a:srgbClr val="3B3B4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474527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"/>
          <p:cNvSpPr>
            <a:spLocks noGrp="1"/>
          </p:cNvSpPr>
          <p:nvPr>
            <p:ph type="title"/>
          </p:nvPr>
        </p:nvSpPr>
        <p:spPr>
          <a:xfrm>
            <a:off x="136547" y="377701"/>
            <a:ext cx="7430763" cy="796950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Заголовок 1"/>
          <p:cNvSpPr>
            <a:spLocks noGrp="1"/>
          </p:cNvSpPr>
          <p:nvPr>
            <p:ph type="title"/>
          </p:nvPr>
        </p:nvSpPr>
        <p:spPr>
          <a:xfrm>
            <a:off x="136547" y="377701"/>
            <a:ext cx="7430763" cy="796950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478401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_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"/>
          <p:cNvSpPr>
            <a:spLocks noGrp="1"/>
          </p:cNvSpPr>
          <p:nvPr>
            <p:ph type="title"/>
          </p:nvPr>
        </p:nvSpPr>
        <p:spPr>
          <a:xfrm>
            <a:off x="136547" y="377701"/>
            <a:ext cx="7430763" cy="796950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Заголовок 1"/>
          <p:cNvSpPr>
            <a:spLocks noGrp="1"/>
          </p:cNvSpPr>
          <p:nvPr>
            <p:ph type="title"/>
          </p:nvPr>
        </p:nvSpPr>
        <p:spPr>
          <a:xfrm>
            <a:off x="136547" y="377701"/>
            <a:ext cx="7430763" cy="796950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922040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"/>
          <p:cNvSpPr>
            <a:spLocks noGrp="1"/>
          </p:cNvSpPr>
          <p:nvPr userDrawn="1">
            <p:ph type="title"/>
          </p:nvPr>
        </p:nvSpPr>
        <p:spPr>
          <a:xfrm>
            <a:off x="136547" y="377701"/>
            <a:ext cx="7430763" cy="796950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229588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"/>
          <p:cNvSpPr>
            <a:spLocks noGrp="1"/>
          </p:cNvSpPr>
          <p:nvPr userDrawn="1">
            <p:ph type="title"/>
          </p:nvPr>
        </p:nvSpPr>
        <p:spPr>
          <a:xfrm>
            <a:off x="136547" y="377701"/>
            <a:ext cx="7430763" cy="796950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478401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"/>
          <p:cNvSpPr>
            <a:spLocks noGrp="1"/>
          </p:cNvSpPr>
          <p:nvPr userDrawn="1">
            <p:ph type="title"/>
          </p:nvPr>
        </p:nvSpPr>
        <p:spPr>
          <a:xfrm>
            <a:off x="136547" y="377701"/>
            <a:ext cx="7430763" cy="796950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922040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371D8-30C5-4FF2-9598-16A31BAB16D6}" type="datetime1">
              <a:rPr lang="ru-RU" smtClean="0">
                <a:solidFill>
                  <a:srgbClr val="F3F2DC"/>
                </a:solidFill>
              </a:rPr>
              <a:pPr/>
              <a:t>02.04.2021</a:t>
            </a:fld>
            <a:endParaRPr lang="ru-RU">
              <a:solidFill>
                <a:srgbClr val="F3F2D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F3F2D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38236-5C7E-4EA1-BD71-200CBE40BD8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487385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ru-RU" smtClean="0">
                <a:solidFill>
                  <a:srgbClr val="FFFFFF"/>
                </a:solidFill>
              </a:rPr>
              <a:t>21.03.2014</a:t>
            </a:r>
            <a:endParaRPr lang="ru-RU" dirty="0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endParaRPr lang="ru-RU" dirty="0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/>
          <a:p>
            <a:fld id="{40438236-5C7E-4EA1-BD71-200CBE40BD83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004348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697D5-28FD-49A0-A05D-C9B0F2E3F1E2}" type="datetime1">
              <a:rPr lang="ru-RU" smtClean="0">
                <a:solidFill>
                  <a:srgbClr val="F3F2DC"/>
                </a:solidFill>
              </a:rPr>
              <a:pPr/>
              <a:t>02.04.2021</a:t>
            </a:fld>
            <a:endParaRPr lang="ru-RU">
              <a:solidFill>
                <a:srgbClr val="F3F2D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F3F2D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38236-5C7E-4EA1-BD71-200CBE40BD8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74295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697D5-28FD-49A0-A05D-C9B0F2E3F1E2}" type="datetime1">
              <a:rPr lang="ru-RU" smtClean="0">
                <a:solidFill>
                  <a:srgbClr val="F3F2DC"/>
                </a:solidFill>
              </a:rPr>
              <a:pPr/>
              <a:t>02.04.2021</a:t>
            </a:fld>
            <a:endParaRPr lang="ru-RU">
              <a:solidFill>
                <a:srgbClr val="F3F2D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F3F2D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38236-5C7E-4EA1-BD71-200CBE40BD8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742953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6927D-B8FA-44AB-A606-79229FEB1525}" type="datetime1">
              <a:rPr lang="ru-RU" smtClean="0">
                <a:solidFill>
                  <a:srgbClr val="F3F2DC"/>
                </a:solidFill>
              </a:rPr>
              <a:pPr/>
              <a:t>02.04.2021</a:t>
            </a:fld>
            <a:endParaRPr lang="ru-RU">
              <a:solidFill>
                <a:srgbClr val="F3F2D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F3F2D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38236-5C7E-4EA1-BD71-200CBE40BD8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886527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91AC8-681B-40D6-9A33-746A67173AB5}" type="datetime1">
              <a:rPr lang="ru-RU" smtClean="0">
                <a:solidFill>
                  <a:srgbClr val="F3F2DC"/>
                </a:solidFill>
              </a:rPr>
              <a:pPr/>
              <a:t>02.04.2021</a:t>
            </a:fld>
            <a:endParaRPr lang="ru-RU">
              <a:solidFill>
                <a:srgbClr val="F3F2DC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F3F2DC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38236-5C7E-4EA1-BD71-200CBE40BD8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108460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FBC0E-B263-4D37-B565-2966EFC297D1}" type="datetime1">
              <a:rPr lang="ru-RU" smtClean="0">
                <a:solidFill>
                  <a:srgbClr val="F3F2DC"/>
                </a:solidFill>
              </a:rPr>
              <a:pPr/>
              <a:t>02.04.2021</a:t>
            </a:fld>
            <a:endParaRPr lang="ru-RU">
              <a:solidFill>
                <a:srgbClr val="F3F2DC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F3F2DC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38236-5C7E-4EA1-BD71-200CBE40BD8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883412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C576B-1B81-498F-B227-08D79F9A76D9}" type="datetime1">
              <a:rPr lang="ru-RU" smtClean="0">
                <a:solidFill>
                  <a:srgbClr val="F3F2DC"/>
                </a:solidFill>
              </a:rPr>
              <a:pPr/>
              <a:t>02.04.2021</a:t>
            </a:fld>
            <a:endParaRPr lang="ru-RU">
              <a:solidFill>
                <a:srgbClr val="F3F2DC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F3F2DC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38236-5C7E-4EA1-BD71-200CBE40BD8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045410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EC91D-B051-477D-9F7F-959A8ED27441}" type="datetime1">
              <a:rPr lang="ru-RU" smtClean="0">
                <a:solidFill>
                  <a:srgbClr val="F3F2DC"/>
                </a:solidFill>
              </a:rPr>
              <a:pPr/>
              <a:t>02.04.2021</a:t>
            </a:fld>
            <a:endParaRPr lang="ru-RU">
              <a:solidFill>
                <a:srgbClr val="F3F2D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F3F2D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38236-5C7E-4EA1-BD71-200CBE40BD8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98111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0A7A8-FF41-42B6-AB73-0DB8089650FB}" type="datetime1">
              <a:rPr lang="ru-RU" smtClean="0">
                <a:solidFill>
                  <a:srgbClr val="F3F2DC"/>
                </a:solidFill>
              </a:rPr>
              <a:pPr/>
              <a:t>02.04.2021</a:t>
            </a:fld>
            <a:endParaRPr lang="ru-RU">
              <a:solidFill>
                <a:srgbClr val="F3F2DC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0438236-5C7E-4EA1-BD71-200CBE40BD8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>
              <a:solidFill>
                <a:srgbClr val="F3F2D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598522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6546A-3981-4FF2-9114-4DA0F46747F0}" type="datetime1">
              <a:rPr lang="ru-RU" smtClean="0">
                <a:solidFill>
                  <a:srgbClr val="F3F2DC"/>
                </a:solidFill>
              </a:rPr>
              <a:pPr/>
              <a:t>02.04.2021</a:t>
            </a:fld>
            <a:endParaRPr lang="ru-RU">
              <a:solidFill>
                <a:srgbClr val="F3F2D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F3F2D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38236-5C7E-4EA1-BD71-200CBE40BD8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8367381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6797C-77B9-4E5C-B668-3954E60F575D}" type="datetime1">
              <a:rPr lang="ru-RU" smtClean="0">
                <a:solidFill>
                  <a:srgbClr val="F3F2DC"/>
                </a:solidFill>
              </a:rPr>
              <a:pPr/>
              <a:t>02.04.2021</a:t>
            </a:fld>
            <a:endParaRPr lang="ru-RU">
              <a:solidFill>
                <a:srgbClr val="F3F2D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F3F2D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38236-5C7E-4EA1-BD71-200CBE40BD8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460172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371D8-30C5-4FF2-9598-16A31BAB16D6}" type="datetime1">
              <a:rPr lang="ru-RU" smtClean="0">
                <a:solidFill>
                  <a:srgbClr val="DFDCB7"/>
                </a:solidFill>
              </a:rPr>
              <a:pPr/>
              <a:t>02.04.2021</a:t>
            </a:fld>
            <a:endParaRPr lang="ru-RU">
              <a:solidFill>
                <a:srgbClr val="DFDCB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DFDCB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38236-5C7E-4EA1-BD71-200CBE40BD83}" type="slidenum">
              <a:rPr lang="ru-RU" smtClean="0">
                <a:solidFill>
                  <a:srgbClr val="3B3B4B"/>
                </a:solidFill>
              </a:rPr>
              <a:pPr/>
              <a:t>‹#›</a:t>
            </a:fld>
            <a:endParaRPr lang="ru-RU">
              <a:solidFill>
                <a:srgbClr val="3B3B4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87348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6927D-B8FA-44AB-A606-79229FEB1525}" type="datetime1">
              <a:rPr lang="ru-RU" smtClean="0">
                <a:solidFill>
                  <a:srgbClr val="F3F2DC"/>
                </a:solidFill>
              </a:rPr>
              <a:pPr/>
              <a:t>02.04.2021</a:t>
            </a:fld>
            <a:endParaRPr lang="ru-RU">
              <a:solidFill>
                <a:srgbClr val="F3F2D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F3F2D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38236-5C7E-4EA1-BD71-200CBE40BD8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88652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ru-RU" smtClean="0">
                <a:solidFill>
                  <a:srgbClr val="FFFFFF"/>
                </a:solidFill>
              </a:rPr>
              <a:t>21.03.2014</a:t>
            </a:r>
            <a:endParaRPr lang="ru-RU" dirty="0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endParaRPr lang="ru-RU" dirty="0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/>
          <a:p>
            <a:fld id="{40438236-5C7E-4EA1-BD71-200CBE40BD83}" type="slidenum">
              <a:rPr lang="ru-RU" smtClean="0">
                <a:solidFill>
                  <a:srgbClr val="3B3B4B"/>
                </a:solidFill>
              </a:rPr>
              <a:pPr/>
              <a:t>‹#›</a:t>
            </a:fld>
            <a:endParaRPr lang="ru-RU" dirty="0">
              <a:solidFill>
                <a:srgbClr val="3B3B4B"/>
              </a:solidFill>
            </a:endParaRPr>
          </a:p>
        </p:txBody>
      </p:sp>
      <p:grpSp>
        <p:nvGrpSpPr>
          <p:cNvPr id="7" name="Группа 9"/>
          <p:cNvGrpSpPr/>
          <p:nvPr userDrawn="1"/>
        </p:nvGrpSpPr>
        <p:grpSpPr>
          <a:xfrm>
            <a:off x="5796136" y="6525344"/>
            <a:ext cx="2736304" cy="276999"/>
            <a:chOff x="467544" y="6525344"/>
            <a:chExt cx="2736304" cy="276999"/>
          </a:xfrm>
        </p:grpSpPr>
        <p:sp>
          <p:nvSpPr>
            <p:cNvPr id="8" name="TextBox 7"/>
            <p:cNvSpPr txBox="1"/>
            <p:nvPr userDrawn="1"/>
          </p:nvSpPr>
          <p:spPr>
            <a:xfrm>
              <a:off x="467544" y="6525344"/>
              <a:ext cx="273630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200" dirty="0" smtClean="0">
                  <a:solidFill>
                    <a:srgbClr val="FFFFFF">
                      <a:lumMod val="50000"/>
                    </a:srgbClr>
                  </a:solidFill>
                </a:rPr>
                <a:t>Материалы НС     </a:t>
              </a:r>
              <a:r>
                <a:rPr lang="ru-RU" sz="1200" dirty="0" err="1" smtClean="0">
                  <a:solidFill>
                    <a:srgbClr val="FFFFFF">
                      <a:lumMod val="50000"/>
                    </a:srgbClr>
                  </a:solidFill>
                </a:rPr>
                <a:t>льфа</a:t>
              </a:r>
              <a:r>
                <a:rPr lang="ru-RU" sz="1200" dirty="0" smtClean="0">
                  <a:solidFill>
                    <a:srgbClr val="FFFFFF">
                      <a:lumMod val="50000"/>
                    </a:srgbClr>
                  </a:solidFill>
                </a:rPr>
                <a:t>-Банк Беларусь</a:t>
              </a:r>
              <a:endParaRPr lang="ru-RU" sz="1200" dirty="0">
                <a:solidFill>
                  <a:srgbClr val="FFFFFF">
                    <a:lumMod val="50000"/>
                  </a:srgbClr>
                </a:solidFill>
              </a:endParaRPr>
            </a:p>
          </p:txBody>
        </p:sp>
        <p:pic>
          <p:nvPicPr>
            <p:cNvPr id="9" name="Рисунок 8"/>
            <p:cNvPicPr>
              <a:picLocks noChangeAspect="1"/>
            </p:cNvPicPr>
            <p:nvPr userDrawn="1"/>
          </p:nvPicPr>
          <p:blipFill>
            <a:blip r:embed="rId2" cstate="email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aturation sat="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567023" y="6597352"/>
              <a:ext cx="124657" cy="19415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9585974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697D5-28FD-49A0-A05D-C9B0F2E3F1E2}" type="datetime1">
              <a:rPr lang="ru-RU" smtClean="0">
                <a:solidFill>
                  <a:srgbClr val="DFDCB7"/>
                </a:solidFill>
              </a:rPr>
              <a:pPr/>
              <a:t>02.04.2021</a:t>
            </a:fld>
            <a:endParaRPr lang="ru-RU">
              <a:solidFill>
                <a:srgbClr val="DFDCB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DFDCB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38236-5C7E-4EA1-BD71-200CBE40BD83}" type="slidenum">
              <a:rPr lang="ru-RU" smtClean="0">
                <a:solidFill>
                  <a:srgbClr val="3B3B4B"/>
                </a:solidFill>
              </a:rPr>
              <a:pPr/>
              <a:t>‹#›</a:t>
            </a:fld>
            <a:endParaRPr lang="ru-RU">
              <a:solidFill>
                <a:srgbClr val="3B3B4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796100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6927D-B8FA-44AB-A606-79229FEB1525}" type="datetime1">
              <a:rPr lang="ru-RU" smtClean="0">
                <a:solidFill>
                  <a:srgbClr val="DFDCB7"/>
                </a:solidFill>
              </a:rPr>
              <a:pPr/>
              <a:t>02.04.2021</a:t>
            </a:fld>
            <a:endParaRPr lang="ru-RU">
              <a:solidFill>
                <a:srgbClr val="DFDCB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DFDCB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38236-5C7E-4EA1-BD71-200CBE40BD83}" type="slidenum">
              <a:rPr lang="ru-RU" smtClean="0">
                <a:solidFill>
                  <a:srgbClr val="3B3B4B"/>
                </a:solidFill>
              </a:rPr>
              <a:pPr/>
              <a:t>‹#›</a:t>
            </a:fld>
            <a:endParaRPr lang="ru-RU">
              <a:solidFill>
                <a:srgbClr val="3B3B4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4025875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91AC8-681B-40D6-9A33-746A67173AB5}" type="datetime1">
              <a:rPr lang="ru-RU" smtClean="0">
                <a:solidFill>
                  <a:srgbClr val="DFDCB7"/>
                </a:solidFill>
              </a:rPr>
              <a:pPr/>
              <a:t>02.04.2021</a:t>
            </a:fld>
            <a:endParaRPr lang="ru-RU">
              <a:solidFill>
                <a:srgbClr val="DFDCB7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DFDCB7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38236-5C7E-4EA1-BD71-200CBE40BD83}" type="slidenum">
              <a:rPr lang="ru-RU" smtClean="0">
                <a:solidFill>
                  <a:srgbClr val="3B3B4B"/>
                </a:solidFill>
              </a:rPr>
              <a:pPr/>
              <a:t>‹#›</a:t>
            </a:fld>
            <a:endParaRPr lang="ru-RU">
              <a:solidFill>
                <a:srgbClr val="3B3B4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1317928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FBC0E-B263-4D37-B565-2966EFC297D1}" type="datetime1">
              <a:rPr lang="ru-RU" smtClean="0">
                <a:solidFill>
                  <a:srgbClr val="DFDCB7"/>
                </a:solidFill>
              </a:rPr>
              <a:pPr/>
              <a:t>02.04.2021</a:t>
            </a:fld>
            <a:endParaRPr lang="ru-RU">
              <a:solidFill>
                <a:srgbClr val="DFDCB7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DFDCB7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38236-5C7E-4EA1-BD71-200CBE40BD83}" type="slidenum">
              <a:rPr lang="ru-RU" smtClean="0">
                <a:solidFill>
                  <a:srgbClr val="3B3B4B"/>
                </a:solidFill>
              </a:rPr>
              <a:pPr/>
              <a:t>‹#›</a:t>
            </a:fld>
            <a:endParaRPr lang="ru-RU">
              <a:solidFill>
                <a:srgbClr val="3B3B4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641959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C576B-1B81-498F-B227-08D79F9A76D9}" type="datetime1">
              <a:rPr lang="ru-RU" smtClean="0">
                <a:solidFill>
                  <a:srgbClr val="DFDCB7"/>
                </a:solidFill>
              </a:rPr>
              <a:pPr/>
              <a:t>02.04.2021</a:t>
            </a:fld>
            <a:endParaRPr lang="ru-RU">
              <a:solidFill>
                <a:srgbClr val="DFDCB7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DFDCB7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38236-5C7E-4EA1-BD71-200CBE40BD83}" type="slidenum">
              <a:rPr lang="ru-RU" smtClean="0">
                <a:solidFill>
                  <a:srgbClr val="3B3B4B"/>
                </a:solidFill>
              </a:rPr>
              <a:pPr/>
              <a:t>‹#›</a:t>
            </a:fld>
            <a:endParaRPr lang="ru-RU">
              <a:solidFill>
                <a:srgbClr val="3B3B4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5092037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EC91D-B051-477D-9F7F-959A8ED27441}" type="datetime1">
              <a:rPr lang="ru-RU" smtClean="0">
                <a:solidFill>
                  <a:srgbClr val="DFDCB7"/>
                </a:solidFill>
              </a:rPr>
              <a:pPr/>
              <a:t>02.04.2021</a:t>
            </a:fld>
            <a:endParaRPr lang="ru-RU">
              <a:solidFill>
                <a:srgbClr val="DFDCB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DFDCB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38236-5C7E-4EA1-BD71-200CBE40BD83}" type="slidenum">
              <a:rPr lang="ru-RU" smtClean="0">
                <a:solidFill>
                  <a:srgbClr val="3B3B4B"/>
                </a:solidFill>
              </a:rPr>
              <a:pPr/>
              <a:t>‹#›</a:t>
            </a:fld>
            <a:endParaRPr lang="ru-RU">
              <a:solidFill>
                <a:srgbClr val="3B3B4B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671847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0A7A8-FF41-42B6-AB73-0DB8089650FB}" type="datetime1">
              <a:rPr lang="ru-RU" smtClean="0">
                <a:solidFill>
                  <a:srgbClr val="DFDCB7"/>
                </a:solidFill>
              </a:rPr>
              <a:pPr/>
              <a:t>02.04.2021</a:t>
            </a:fld>
            <a:endParaRPr lang="ru-RU">
              <a:solidFill>
                <a:srgbClr val="DFDCB7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0438236-5C7E-4EA1-BD71-200CBE40BD83}" type="slidenum">
              <a:rPr lang="ru-RU" smtClean="0">
                <a:solidFill>
                  <a:srgbClr val="3B3B4B"/>
                </a:solidFill>
              </a:rPr>
              <a:pPr/>
              <a:t>‹#›</a:t>
            </a:fld>
            <a:endParaRPr lang="ru-RU">
              <a:solidFill>
                <a:srgbClr val="3B3B4B"/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>
              <a:solidFill>
                <a:srgbClr val="DFDCB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0459544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6546A-3981-4FF2-9114-4DA0F46747F0}" type="datetime1">
              <a:rPr lang="ru-RU" smtClean="0">
                <a:solidFill>
                  <a:srgbClr val="DFDCB7"/>
                </a:solidFill>
              </a:rPr>
              <a:pPr/>
              <a:t>02.04.2021</a:t>
            </a:fld>
            <a:endParaRPr lang="ru-RU">
              <a:solidFill>
                <a:srgbClr val="DFDCB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DFDCB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38236-5C7E-4EA1-BD71-200CBE40BD83}" type="slidenum">
              <a:rPr lang="ru-RU" smtClean="0">
                <a:solidFill>
                  <a:srgbClr val="3B3B4B"/>
                </a:solidFill>
              </a:rPr>
              <a:pPr/>
              <a:t>‹#›</a:t>
            </a:fld>
            <a:endParaRPr lang="ru-RU">
              <a:solidFill>
                <a:srgbClr val="3B3B4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059435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6797C-77B9-4E5C-B668-3954E60F575D}" type="datetime1">
              <a:rPr lang="ru-RU" smtClean="0">
                <a:solidFill>
                  <a:srgbClr val="DFDCB7"/>
                </a:solidFill>
              </a:rPr>
              <a:pPr/>
              <a:t>02.04.2021</a:t>
            </a:fld>
            <a:endParaRPr lang="ru-RU">
              <a:solidFill>
                <a:srgbClr val="DFDCB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DFDCB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38236-5C7E-4EA1-BD71-200CBE40BD83}" type="slidenum">
              <a:rPr lang="ru-RU" smtClean="0">
                <a:solidFill>
                  <a:srgbClr val="3B3B4B"/>
                </a:solidFill>
              </a:rPr>
              <a:pPr/>
              <a:t>‹#›</a:t>
            </a:fld>
            <a:endParaRPr lang="ru-RU">
              <a:solidFill>
                <a:srgbClr val="3B3B4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23377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91AC8-681B-40D6-9A33-746A67173AB5}" type="datetime1">
              <a:rPr lang="ru-RU" smtClean="0">
                <a:solidFill>
                  <a:srgbClr val="F3F2DC"/>
                </a:solidFill>
              </a:rPr>
              <a:pPr/>
              <a:t>02.04.2021</a:t>
            </a:fld>
            <a:endParaRPr lang="ru-RU">
              <a:solidFill>
                <a:srgbClr val="F3F2DC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F3F2DC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38236-5C7E-4EA1-BD71-200CBE40BD8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10846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"/>
          <p:cNvSpPr>
            <a:spLocks noGrp="1"/>
          </p:cNvSpPr>
          <p:nvPr userDrawn="1">
            <p:ph type="title"/>
          </p:nvPr>
        </p:nvSpPr>
        <p:spPr>
          <a:xfrm>
            <a:off x="136547" y="377701"/>
            <a:ext cx="7430763" cy="796950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229588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371D8-30C5-4FF2-9598-16A31BAB16D6}" type="datetime1">
              <a:rPr lang="ru-RU" smtClean="0">
                <a:solidFill>
                  <a:srgbClr val="DFDCB7"/>
                </a:solidFill>
              </a:rPr>
              <a:pPr/>
              <a:t>02.04.2021</a:t>
            </a:fld>
            <a:endParaRPr lang="ru-RU">
              <a:solidFill>
                <a:srgbClr val="DFDCB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DFDCB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38236-5C7E-4EA1-BD71-200CBE40BD83}" type="slidenum">
              <a:rPr lang="ru-RU" smtClean="0">
                <a:solidFill>
                  <a:srgbClr val="3B3B4B"/>
                </a:solidFill>
              </a:rPr>
              <a:pPr/>
              <a:t>‹#›</a:t>
            </a:fld>
            <a:endParaRPr lang="ru-RU">
              <a:solidFill>
                <a:srgbClr val="3B3B4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4873855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ru-RU" smtClean="0">
                <a:solidFill>
                  <a:srgbClr val="FFFFFF"/>
                </a:solidFill>
              </a:rPr>
              <a:t>21.03.2014</a:t>
            </a:r>
            <a:endParaRPr lang="ru-RU" dirty="0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endParaRPr lang="ru-RU" dirty="0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/>
          <a:p>
            <a:fld id="{40438236-5C7E-4EA1-BD71-200CBE40BD83}" type="slidenum">
              <a:rPr lang="ru-RU" smtClean="0">
                <a:solidFill>
                  <a:srgbClr val="3B3B4B"/>
                </a:solidFill>
              </a:rPr>
              <a:pPr/>
              <a:t>‹#›</a:t>
            </a:fld>
            <a:endParaRPr lang="ru-RU" dirty="0">
              <a:solidFill>
                <a:srgbClr val="3B3B4B"/>
              </a:solidFill>
            </a:endParaRPr>
          </a:p>
        </p:txBody>
      </p:sp>
      <p:grpSp>
        <p:nvGrpSpPr>
          <p:cNvPr id="7" name="Группа 9"/>
          <p:cNvGrpSpPr/>
          <p:nvPr userDrawn="1"/>
        </p:nvGrpSpPr>
        <p:grpSpPr>
          <a:xfrm>
            <a:off x="5796136" y="6525344"/>
            <a:ext cx="2736304" cy="276999"/>
            <a:chOff x="467544" y="6525344"/>
            <a:chExt cx="2736304" cy="276999"/>
          </a:xfrm>
        </p:grpSpPr>
        <p:sp>
          <p:nvSpPr>
            <p:cNvPr id="8" name="TextBox 7"/>
            <p:cNvSpPr txBox="1"/>
            <p:nvPr userDrawn="1"/>
          </p:nvSpPr>
          <p:spPr>
            <a:xfrm>
              <a:off x="467544" y="6525344"/>
              <a:ext cx="273630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200" dirty="0" smtClean="0">
                  <a:solidFill>
                    <a:srgbClr val="FFFFFF">
                      <a:lumMod val="50000"/>
                    </a:srgbClr>
                  </a:solidFill>
                </a:rPr>
                <a:t>Материалы НС     </a:t>
              </a:r>
              <a:r>
                <a:rPr lang="ru-RU" sz="1200" dirty="0" err="1" smtClean="0">
                  <a:solidFill>
                    <a:srgbClr val="FFFFFF">
                      <a:lumMod val="50000"/>
                    </a:srgbClr>
                  </a:solidFill>
                </a:rPr>
                <a:t>льфа</a:t>
              </a:r>
              <a:r>
                <a:rPr lang="ru-RU" sz="1200" dirty="0" smtClean="0">
                  <a:solidFill>
                    <a:srgbClr val="FFFFFF">
                      <a:lumMod val="50000"/>
                    </a:srgbClr>
                  </a:solidFill>
                </a:rPr>
                <a:t>-Банк Беларусь</a:t>
              </a:r>
              <a:endParaRPr lang="ru-RU" sz="1200" dirty="0">
                <a:solidFill>
                  <a:srgbClr val="FFFFFF">
                    <a:lumMod val="50000"/>
                  </a:srgbClr>
                </a:solidFill>
              </a:endParaRPr>
            </a:p>
          </p:txBody>
        </p:sp>
        <p:pic>
          <p:nvPicPr>
            <p:cNvPr id="9" name="Рисунок 8"/>
            <p:cNvPicPr>
              <a:picLocks noChangeAspect="1"/>
            </p:cNvPicPr>
            <p:nvPr userDrawn="1"/>
          </p:nvPicPr>
          <p:blipFill>
            <a:blip r:embed="rId2" cstate="email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aturation sat="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567023" y="6597352"/>
              <a:ext cx="124657" cy="19415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9004348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697D5-28FD-49A0-A05D-C9B0F2E3F1E2}" type="datetime1">
              <a:rPr lang="ru-RU" smtClean="0">
                <a:solidFill>
                  <a:srgbClr val="DFDCB7"/>
                </a:solidFill>
              </a:rPr>
              <a:pPr/>
              <a:t>02.04.2021</a:t>
            </a:fld>
            <a:endParaRPr lang="ru-RU">
              <a:solidFill>
                <a:srgbClr val="DFDCB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DFDCB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38236-5C7E-4EA1-BD71-200CBE40BD83}" type="slidenum">
              <a:rPr lang="ru-RU" smtClean="0">
                <a:solidFill>
                  <a:srgbClr val="3B3B4B"/>
                </a:solidFill>
              </a:rPr>
              <a:pPr/>
              <a:t>‹#›</a:t>
            </a:fld>
            <a:endParaRPr lang="ru-RU">
              <a:solidFill>
                <a:srgbClr val="3B3B4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7429536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6927D-B8FA-44AB-A606-79229FEB1525}" type="datetime1">
              <a:rPr lang="ru-RU" smtClean="0">
                <a:solidFill>
                  <a:srgbClr val="DFDCB7"/>
                </a:solidFill>
              </a:rPr>
              <a:pPr/>
              <a:t>02.04.2021</a:t>
            </a:fld>
            <a:endParaRPr lang="ru-RU">
              <a:solidFill>
                <a:srgbClr val="DFDCB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DFDCB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38236-5C7E-4EA1-BD71-200CBE40BD83}" type="slidenum">
              <a:rPr lang="ru-RU" smtClean="0">
                <a:solidFill>
                  <a:srgbClr val="3B3B4B"/>
                </a:solidFill>
              </a:rPr>
              <a:pPr/>
              <a:t>‹#›</a:t>
            </a:fld>
            <a:endParaRPr lang="ru-RU">
              <a:solidFill>
                <a:srgbClr val="3B3B4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8865274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91AC8-681B-40D6-9A33-746A67173AB5}" type="datetime1">
              <a:rPr lang="ru-RU" smtClean="0">
                <a:solidFill>
                  <a:srgbClr val="DFDCB7"/>
                </a:solidFill>
              </a:rPr>
              <a:pPr/>
              <a:t>02.04.2021</a:t>
            </a:fld>
            <a:endParaRPr lang="ru-RU">
              <a:solidFill>
                <a:srgbClr val="DFDCB7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DFDCB7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38236-5C7E-4EA1-BD71-200CBE40BD83}" type="slidenum">
              <a:rPr lang="ru-RU" smtClean="0">
                <a:solidFill>
                  <a:srgbClr val="3B3B4B"/>
                </a:solidFill>
              </a:rPr>
              <a:pPr/>
              <a:t>‹#›</a:t>
            </a:fld>
            <a:endParaRPr lang="ru-RU">
              <a:solidFill>
                <a:srgbClr val="3B3B4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1084602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FBC0E-B263-4D37-B565-2966EFC297D1}" type="datetime1">
              <a:rPr lang="ru-RU" smtClean="0">
                <a:solidFill>
                  <a:srgbClr val="DFDCB7"/>
                </a:solidFill>
              </a:rPr>
              <a:pPr/>
              <a:t>02.04.2021</a:t>
            </a:fld>
            <a:endParaRPr lang="ru-RU">
              <a:solidFill>
                <a:srgbClr val="DFDCB7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DFDCB7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38236-5C7E-4EA1-BD71-200CBE40BD83}" type="slidenum">
              <a:rPr lang="ru-RU" smtClean="0">
                <a:solidFill>
                  <a:srgbClr val="3B3B4B"/>
                </a:solidFill>
              </a:rPr>
              <a:pPr/>
              <a:t>‹#›</a:t>
            </a:fld>
            <a:endParaRPr lang="ru-RU">
              <a:solidFill>
                <a:srgbClr val="3B3B4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8834128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C576B-1B81-498F-B227-08D79F9A76D9}" type="datetime1">
              <a:rPr lang="ru-RU" smtClean="0">
                <a:solidFill>
                  <a:srgbClr val="DFDCB7"/>
                </a:solidFill>
              </a:rPr>
              <a:pPr/>
              <a:t>02.04.2021</a:t>
            </a:fld>
            <a:endParaRPr lang="ru-RU">
              <a:solidFill>
                <a:srgbClr val="DFDCB7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DFDCB7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38236-5C7E-4EA1-BD71-200CBE40BD83}" type="slidenum">
              <a:rPr lang="ru-RU" smtClean="0">
                <a:solidFill>
                  <a:srgbClr val="3B3B4B"/>
                </a:solidFill>
              </a:rPr>
              <a:pPr/>
              <a:t>‹#›</a:t>
            </a:fld>
            <a:endParaRPr lang="ru-RU">
              <a:solidFill>
                <a:srgbClr val="3B3B4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0454106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EC91D-B051-477D-9F7F-959A8ED27441}" type="datetime1">
              <a:rPr lang="ru-RU" smtClean="0">
                <a:solidFill>
                  <a:srgbClr val="DFDCB7"/>
                </a:solidFill>
              </a:rPr>
              <a:pPr/>
              <a:t>02.04.2021</a:t>
            </a:fld>
            <a:endParaRPr lang="ru-RU">
              <a:solidFill>
                <a:srgbClr val="DFDCB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DFDCB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38236-5C7E-4EA1-BD71-200CBE40BD83}" type="slidenum">
              <a:rPr lang="ru-RU" smtClean="0">
                <a:solidFill>
                  <a:srgbClr val="3B3B4B"/>
                </a:solidFill>
              </a:rPr>
              <a:pPr/>
              <a:t>‹#›</a:t>
            </a:fld>
            <a:endParaRPr lang="ru-RU">
              <a:solidFill>
                <a:srgbClr val="3B3B4B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981113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0A7A8-FF41-42B6-AB73-0DB8089650FB}" type="datetime1">
              <a:rPr lang="ru-RU" smtClean="0">
                <a:solidFill>
                  <a:srgbClr val="DFDCB7"/>
                </a:solidFill>
              </a:rPr>
              <a:pPr/>
              <a:t>02.04.2021</a:t>
            </a:fld>
            <a:endParaRPr lang="ru-RU">
              <a:solidFill>
                <a:srgbClr val="DFDCB7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0438236-5C7E-4EA1-BD71-200CBE40BD83}" type="slidenum">
              <a:rPr lang="ru-RU" smtClean="0">
                <a:solidFill>
                  <a:srgbClr val="3B3B4B"/>
                </a:solidFill>
              </a:rPr>
              <a:pPr/>
              <a:t>‹#›</a:t>
            </a:fld>
            <a:endParaRPr lang="ru-RU">
              <a:solidFill>
                <a:srgbClr val="3B3B4B"/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>
              <a:solidFill>
                <a:srgbClr val="DFDCB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59852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FBC0E-B263-4D37-B565-2966EFC297D1}" type="datetime1">
              <a:rPr lang="ru-RU" smtClean="0">
                <a:solidFill>
                  <a:srgbClr val="F3F2DC"/>
                </a:solidFill>
              </a:rPr>
              <a:pPr/>
              <a:t>02.04.2021</a:t>
            </a:fld>
            <a:endParaRPr lang="ru-RU">
              <a:solidFill>
                <a:srgbClr val="F3F2DC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F3F2DC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38236-5C7E-4EA1-BD71-200CBE40BD8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8834128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6546A-3981-4FF2-9114-4DA0F46747F0}" type="datetime1">
              <a:rPr lang="ru-RU" smtClean="0">
                <a:solidFill>
                  <a:srgbClr val="DFDCB7"/>
                </a:solidFill>
              </a:rPr>
              <a:pPr/>
              <a:t>02.04.2021</a:t>
            </a:fld>
            <a:endParaRPr lang="ru-RU">
              <a:solidFill>
                <a:srgbClr val="DFDCB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DFDCB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38236-5C7E-4EA1-BD71-200CBE40BD83}" type="slidenum">
              <a:rPr lang="ru-RU" smtClean="0">
                <a:solidFill>
                  <a:srgbClr val="3B3B4B"/>
                </a:solidFill>
              </a:rPr>
              <a:pPr/>
              <a:t>‹#›</a:t>
            </a:fld>
            <a:endParaRPr lang="ru-RU">
              <a:solidFill>
                <a:srgbClr val="3B3B4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8367381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6797C-77B9-4E5C-B668-3954E60F575D}" type="datetime1">
              <a:rPr lang="ru-RU" smtClean="0">
                <a:solidFill>
                  <a:srgbClr val="DFDCB7"/>
                </a:solidFill>
              </a:rPr>
              <a:pPr/>
              <a:t>02.04.2021</a:t>
            </a:fld>
            <a:endParaRPr lang="ru-RU">
              <a:solidFill>
                <a:srgbClr val="DFDCB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DFDCB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38236-5C7E-4EA1-BD71-200CBE40BD83}" type="slidenum">
              <a:rPr lang="ru-RU" smtClean="0">
                <a:solidFill>
                  <a:srgbClr val="3B3B4B"/>
                </a:solidFill>
              </a:rPr>
              <a:pPr/>
              <a:t>‹#›</a:t>
            </a:fld>
            <a:endParaRPr lang="ru-RU">
              <a:solidFill>
                <a:srgbClr val="3B3B4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4601723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371D8-30C5-4FF2-9598-16A31BAB16D6}" type="datetime1">
              <a:rPr lang="ru-RU" smtClean="0">
                <a:solidFill>
                  <a:srgbClr val="DFDCB7"/>
                </a:solidFill>
              </a:rPr>
              <a:pPr/>
              <a:t>02.04.2021</a:t>
            </a:fld>
            <a:endParaRPr lang="ru-RU">
              <a:solidFill>
                <a:srgbClr val="DFDCB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DFDCB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38236-5C7E-4EA1-BD71-200CBE40BD83}" type="slidenum">
              <a:rPr lang="ru-RU" smtClean="0">
                <a:solidFill>
                  <a:srgbClr val="3B3B4B"/>
                </a:solidFill>
              </a:rPr>
              <a:pPr/>
              <a:t>‹#›</a:t>
            </a:fld>
            <a:endParaRPr lang="ru-RU">
              <a:solidFill>
                <a:srgbClr val="3B3B4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5120978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ru-RU" smtClean="0">
                <a:solidFill>
                  <a:srgbClr val="FFFFFF"/>
                </a:solidFill>
              </a:rPr>
              <a:t>21.03.2014</a:t>
            </a:r>
            <a:endParaRPr lang="ru-RU" dirty="0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endParaRPr lang="ru-RU" dirty="0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/>
          <a:p>
            <a:fld id="{40438236-5C7E-4EA1-BD71-200CBE40BD83}" type="slidenum">
              <a:rPr lang="ru-RU" smtClean="0">
                <a:solidFill>
                  <a:srgbClr val="3B3B4B"/>
                </a:solidFill>
              </a:rPr>
              <a:pPr/>
              <a:t>‹#›</a:t>
            </a:fld>
            <a:endParaRPr lang="ru-RU" dirty="0">
              <a:solidFill>
                <a:srgbClr val="3B3B4B"/>
              </a:solidFill>
            </a:endParaRPr>
          </a:p>
        </p:txBody>
      </p:sp>
      <p:grpSp>
        <p:nvGrpSpPr>
          <p:cNvPr id="7" name="Группа 9"/>
          <p:cNvGrpSpPr/>
          <p:nvPr/>
        </p:nvGrpSpPr>
        <p:grpSpPr>
          <a:xfrm>
            <a:off x="5796136" y="6525344"/>
            <a:ext cx="2736304" cy="276999"/>
            <a:chOff x="467544" y="6525344"/>
            <a:chExt cx="2736304" cy="276999"/>
          </a:xfrm>
        </p:grpSpPr>
        <p:sp>
          <p:nvSpPr>
            <p:cNvPr id="8" name="TextBox 7"/>
            <p:cNvSpPr txBox="1"/>
            <p:nvPr userDrawn="1"/>
          </p:nvSpPr>
          <p:spPr>
            <a:xfrm>
              <a:off x="467544" y="6525344"/>
              <a:ext cx="273630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200" dirty="0" smtClean="0">
                  <a:solidFill>
                    <a:schemeClr val="bg1">
                      <a:lumMod val="50000"/>
                    </a:schemeClr>
                  </a:solidFill>
                </a:rPr>
                <a:t>Материалы</a:t>
              </a:r>
              <a:r>
                <a:rPr lang="ru-RU" sz="1200" baseline="0" dirty="0" smtClean="0">
                  <a:solidFill>
                    <a:schemeClr val="bg1">
                      <a:lumMod val="50000"/>
                    </a:schemeClr>
                  </a:solidFill>
                </a:rPr>
                <a:t> НС     </a:t>
              </a:r>
              <a:r>
                <a:rPr lang="ru-RU" sz="1200" baseline="0" dirty="0" err="1" smtClean="0">
                  <a:solidFill>
                    <a:schemeClr val="bg1">
                      <a:lumMod val="50000"/>
                    </a:schemeClr>
                  </a:solidFill>
                </a:rPr>
                <a:t>льфа</a:t>
              </a:r>
              <a:r>
                <a:rPr lang="ru-RU" sz="1200" baseline="0" dirty="0" smtClean="0">
                  <a:solidFill>
                    <a:schemeClr val="bg1">
                      <a:lumMod val="50000"/>
                    </a:schemeClr>
                  </a:solidFill>
                </a:rPr>
                <a:t>-Банк Беларусь</a:t>
              </a:r>
              <a:endParaRPr lang="ru-RU" sz="12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pic>
          <p:nvPicPr>
            <p:cNvPr id="9" name="Рисунок 8"/>
            <p:cNvPicPr>
              <a:picLocks noChangeAspect="1"/>
            </p:cNvPicPr>
            <p:nvPr userDrawn="1"/>
          </p:nvPicPr>
          <p:blipFill>
            <a:blip r:embed="rId2" cstate="email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aturation sat="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567023" y="6597352"/>
              <a:ext cx="124657" cy="194157"/>
            </a:xfrm>
            <a:prstGeom prst="rect">
              <a:avLst/>
            </a:prstGeom>
          </p:spPr>
        </p:pic>
      </p:grpSp>
      <p:grpSp>
        <p:nvGrpSpPr>
          <p:cNvPr id="10" name="Группа 9"/>
          <p:cNvGrpSpPr/>
          <p:nvPr userDrawn="1"/>
        </p:nvGrpSpPr>
        <p:grpSpPr>
          <a:xfrm>
            <a:off x="5796136" y="6525344"/>
            <a:ext cx="2736304" cy="276999"/>
            <a:chOff x="467544" y="6525344"/>
            <a:chExt cx="2736304" cy="276999"/>
          </a:xfrm>
        </p:grpSpPr>
        <p:sp>
          <p:nvSpPr>
            <p:cNvPr id="11" name="TextBox 10"/>
            <p:cNvSpPr txBox="1"/>
            <p:nvPr userDrawn="1"/>
          </p:nvSpPr>
          <p:spPr>
            <a:xfrm>
              <a:off x="467544" y="6525344"/>
              <a:ext cx="273630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200" dirty="0" smtClean="0">
                  <a:solidFill>
                    <a:srgbClr val="FFFFFF">
                      <a:lumMod val="50000"/>
                    </a:srgbClr>
                  </a:solidFill>
                </a:rPr>
                <a:t>Материалы НС     </a:t>
              </a:r>
              <a:r>
                <a:rPr lang="ru-RU" sz="1200" dirty="0" err="1" smtClean="0">
                  <a:solidFill>
                    <a:srgbClr val="FFFFFF">
                      <a:lumMod val="50000"/>
                    </a:srgbClr>
                  </a:solidFill>
                </a:rPr>
                <a:t>льфа</a:t>
              </a:r>
              <a:r>
                <a:rPr lang="ru-RU" sz="1200" dirty="0" smtClean="0">
                  <a:solidFill>
                    <a:srgbClr val="FFFFFF">
                      <a:lumMod val="50000"/>
                    </a:srgbClr>
                  </a:solidFill>
                </a:rPr>
                <a:t>-Банк Беларусь</a:t>
              </a:r>
              <a:endParaRPr lang="ru-RU" sz="1200" dirty="0">
                <a:solidFill>
                  <a:srgbClr val="FFFFFF">
                    <a:lumMod val="50000"/>
                  </a:srgbClr>
                </a:solidFill>
              </a:endParaRPr>
            </a:p>
          </p:txBody>
        </p:sp>
        <p:pic>
          <p:nvPicPr>
            <p:cNvPr id="12" name="Рисунок 11"/>
            <p:cNvPicPr>
              <a:picLocks noChangeAspect="1"/>
            </p:cNvPicPr>
            <p:nvPr userDrawn="1"/>
          </p:nvPicPr>
          <p:blipFill>
            <a:blip r:embed="rId2" cstate="email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aturation sat="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567023" y="6597352"/>
              <a:ext cx="124657" cy="19415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1874495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697D5-28FD-49A0-A05D-C9B0F2E3F1E2}" type="datetime1">
              <a:rPr lang="ru-RU" smtClean="0">
                <a:solidFill>
                  <a:srgbClr val="DFDCB7"/>
                </a:solidFill>
              </a:rPr>
              <a:pPr/>
              <a:t>02.04.2021</a:t>
            </a:fld>
            <a:endParaRPr lang="ru-RU">
              <a:solidFill>
                <a:srgbClr val="DFDCB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DFDCB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38236-5C7E-4EA1-BD71-200CBE40BD83}" type="slidenum">
              <a:rPr lang="ru-RU" smtClean="0">
                <a:solidFill>
                  <a:srgbClr val="3B3B4B"/>
                </a:solidFill>
              </a:rPr>
              <a:pPr/>
              <a:t>‹#›</a:t>
            </a:fld>
            <a:endParaRPr lang="ru-RU">
              <a:solidFill>
                <a:srgbClr val="3B3B4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9276922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6927D-B8FA-44AB-A606-79229FEB1525}" type="datetime1">
              <a:rPr lang="ru-RU" smtClean="0">
                <a:solidFill>
                  <a:srgbClr val="DFDCB7"/>
                </a:solidFill>
              </a:rPr>
              <a:pPr/>
              <a:t>02.04.2021</a:t>
            </a:fld>
            <a:endParaRPr lang="ru-RU">
              <a:solidFill>
                <a:srgbClr val="DFDCB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DFDCB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38236-5C7E-4EA1-BD71-200CBE40BD83}" type="slidenum">
              <a:rPr lang="ru-RU" smtClean="0">
                <a:solidFill>
                  <a:srgbClr val="3B3B4B"/>
                </a:solidFill>
              </a:rPr>
              <a:pPr/>
              <a:t>‹#›</a:t>
            </a:fld>
            <a:endParaRPr lang="ru-RU">
              <a:solidFill>
                <a:srgbClr val="3B3B4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9462835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91AC8-681B-40D6-9A33-746A67173AB5}" type="datetime1">
              <a:rPr lang="ru-RU" smtClean="0">
                <a:solidFill>
                  <a:srgbClr val="DFDCB7"/>
                </a:solidFill>
              </a:rPr>
              <a:pPr/>
              <a:t>02.04.2021</a:t>
            </a:fld>
            <a:endParaRPr lang="ru-RU">
              <a:solidFill>
                <a:srgbClr val="DFDCB7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DFDCB7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38236-5C7E-4EA1-BD71-200CBE40BD83}" type="slidenum">
              <a:rPr lang="ru-RU" smtClean="0">
                <a:solidFill>
                  <a:srgbClr val="3B3B4B"/>
                </a:solidFill>
              </a:rPr>
              <a:pPr/>
              <a:t>‹#›</a:t>
            </a:fld>
            <a:endParaRPr lang="ru-RU">
              <a:solidFill>
                <a:srgbClr val="3B3B4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1132021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FBC0E-B263-4D37-B565-2966EFC297D1}" type="datetime1">
              <a:rPr lang="ru-RU" smtClean="0">
                <a:solidFill>
                  <a:srgbClr val="DFDCB7"/>
                </a:solidFill>
              </a:rPr>
              <a:pPr/>
              <a:t>02.04.2021</a:t>
            </a:fld>
            <a:endParaRPr lang="ru-RU">
              <a:solidFill>
                <a:srgbClr val="DFDCB7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DFDCB7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38236-5C7E-4EA1-BD71-200CBE40BD83}" type="slidenum">
              <a:rPr lang="ru-RU" smtClean="0">
                <a:solidFill>
                  <a:srgbClr val="3B3B4B"/>
                </a:solidFill>
              </a:rPr>
              <a:pPr/>
              <a:t>‹#›</a:t>
            </a:fld>
            <a:endParaRPr lang="ru-RU">
              <a:solidFill>
                <a:srgbClr val="3B3B4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096591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C576B-1B81-498F-B227-08D79F9A76D9}" type="datetime1">
              <a:rPr lang="ru-RU" smtClean="0">
                <a:solidFill>
                  <a:srgbClr val="DFDCB7"/>
                </a:solidFill>
              </a:rPr>
              <a:pPr/>
              <a:t>02.04.2021</a:t>
            </a:fld>
            <a:endParaRPr lang="ru-RU">
              <a:solidFill>
                <a:srgbClr val="DFDCB7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DFDCB7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38236-5C7E-4EA1-BD71-200CBE40BD83}" type="slidenum">
              <a:rPr lang="ru-RU" smtClean="0">
                <a:solidFill>
                  <a:srgbClr val="3B3B4B"/>
                </a:solidFill>
              </a:rPr>
              <a:pPr/>
              <a:t>‹#›</a:t>
            </a:fld>
            <a:endParaRPr lang="ru-RU">
              <a:solidFill>
                <a:srgbClr val="3B3B4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4190860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EC91D-B051-477D-9F7F-959A8ED27441}" type="datetime1">
              <a:rPr lang="ru-RU" smtClean="0">
                <a:solidFill>
                  <a:srgbClr val="DFDCB7"/>
                </a:solidFill>
              </a:rPr>
              <a:pPr/>
              <a:t>02.04.2021</a:t>
            </a:fld>
            <a:endParaRPr lang="ru-RU">
              <a:solidFill>
                <a:srgbClr val="DFDCB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DFDCB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38236-5C7E-4EA1-BD71-200CBE40BD83}" type="slidenum">
              <a:rPr lang="ru-RU" smtClean="0">
                <a:solidFill>
                  <a:srgbClr val="3B3B4B"/>
                </a:solidFill>
              </a:rPr>
              <a:pPr/>
              <a:t>‹#›</a:t>
            </a:fld>
            <a:endParaRPr lang="ru-RU">
              <a:solidFill>
                <a:srgbClr val="3B3B4B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6959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C576B-1B81-498F-B227-08D79F9A76D9}" type="datetime1">
              <a:rPr lang="ru-RU" smtClean="0">
                <a:solidFill>
                  <a:srgbClr val="F3F2DC"/>
                </a:solidFill>
              </a:rPr>
              <a:pPr/>
              <a:t>02.04.2021</a:t>
            </a:fld>
            <a:endParaRPr lang="ru-RU">
              <a:solidFill>
                <a:srgbClr val="F3F2DC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F3F2DC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38236-5C7E-4EA1-BD71-200CBE40BD8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0454106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0A7A8-FF41-42B6-AB73-0DB8089650FB}" type="datetime1">
              <a:rPr lang="ru-RU" smtClean="0">
                <a:solidFill>
                  <a:srgbClr val="DFDCB7"/>
                </a:solidFill>
              </a:rPr>
              <a:pPr/>
              <a:t>02.04.2021</a:t>
            </a:fld>
            <a:endParaRPr lang="ru-RU">
              <a:solidFill>
                <a:srgbClr val="DFDCB7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0438236-5C7E-4EA1-BD71-200CBE40BD83}" type="slidenum">
              <a:rPr lang="ru-RU" smtClean="0">
                <a:solidFill>
                  <a:srgbClr val="3B3B4B"/>
                </a:solidFill>
              </a:rPr>
              <a:pPr/>
              <a:t>‹#›</a:t>
            </a:fld>
            <a:endParaRPr lang="ru-RU">
              <a:solidFill>
                <a:srgbClr val="3B3B4B"/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>
              <a:solidFill>
                <a:srgbClr val="DFDCB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7219402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6546A-3981-4FF2-9114-4DA0F46747F0}" type="datetime1">
              <a:rPr lang="ru-RU" smtClean="0">
                <a:solidFill>
                  <a:srgbClr val="DFDCB7"/>
                </a:solidFill>
              </a:rPr>
              <a:pPr/>
              <a:t>02.04.2021</a:t>
            </a:fld>
            <a:endParaRPr lang="ru-RU">
              <a:solidFill>
                <a:srgbClr val="DFDCB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DFDCB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38236-5C7E-4EA1-BD71-200CBE40BD83}" type="slidenum">
              <a:rPr lang="ru-RU" smtClean="0">
                <a:solidFill>
                  <a:srgbClr val="3B3B4B"/>
                </a:solidFill>
              </a:rPr>
              <a:pPr/>
              <a:t>‹#›</a:t>
            </a:fld>
            <a:endParaRPr lang="ru-RU">
              <a:solidFill>
                <a:srgbClr val="3B3B4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0664030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6797C-77B9-4E5C-B668-3954E60F575D}" type="datetime1">
              <a:rPr lang="ru-RU" smtClean="0">
                <a:solidFill>
                  <a:srgbClr val="DFDCB7"/>
                </a:solidFill>
              </a:rPr>
              <a:pPr/>
              <a:t>02.04.2021</a:t>
            </a:fld>
            <a:endParaRPr lang="ru-RU">
              <a:solidFill>
                <a:srgbClr val="DFDCB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DFDCB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38236-5C7E-4EA1-BD71-200CBE40BD83}" type="slidenum">
              <a:rPr lang="ru-RU" smtClean="0">
                <a:solidFill>
                  <a:srgbClr val="3B3B4B"/>
                </a:solidFill>
              </a:rPr>
              <a:pPr/>
              <a:t>‹#›</a:t>
            </a:fld>
            <a:endParaRPr lang="ru-RU">
              <a:solidFill>
                <a:srgbClr val="3B3B4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4745270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"/>
          <p:cNvSpPr>
            <a:spLocks noGrp="1"/>
          </p:cNvSpPr>
          <p:nvPr>
            <p:ph type="title"/>
          </p:nvPr>
        </p:nvSpPr>
        <p:spPr>
          <a:xfrm>
            <a:off x="136547" y="377701"/>
            <a:ext cx="7430763" cy="796950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Заголовок 1"/>
          <p:cNvSpPr>
            <a:spLocks noGrp="1"/>
          </p:cNvSpPr>
          <p:nvPr>
            <p:ph type="title"/>
          </p:nvPr>
        </p:nvSpPr>
        <p:spPr>
          <a:xfrm>
            <a:off x="136547" y="377701"/>
            <a:ext cx="7430763" cy="796950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478401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"/>
          <p:cNvSpPr>
            <a:spLocks noGrp="1"/>
          </p:cNvSpPr>
          <p:nvPr>
            <p:ph type="title"/>
          </p:nvPr>
        </p:nvSpPr>
        <p:spPr>
          <a:xfrm>
            <a:off x="136547" y="377701"/>
            <a:ext cx="7430763" cy="796950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Заголовок 1"/>
          <p:cNvSpPr>
            <a:spLocks noGrp="1"/>
          </p:cNvSpPr>
          <p:nvPr>
            <p:ph type="title"/>
          </p:nvPr>
        </p:nvSpPr>
        <p:spPr>
          <a:xfrm>
            <a:off x="136547" y="377701"/>
            <a:ext cx="7430763" cy="796950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922040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"/>
          <p:cNvSpPr>
            <a:spLocks noGrp="1"/>
          </p:cNvSpPr>
          <p:nvPr userDrawn="1">
            <p:ph type="title"/>
          </p:nvPr>
        </p:nvSpPr>
        <p:spPr>
          <a:xfrm>
            <a:off x="136547" y="377701"/>
            <a:ext cx="7430763" cy="796950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229588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"/>
          <p:cNvSpPr>
            <a:spLocks noGrp="1"/>
          </p:cNvSpPr>
          <p:nvPr userDrawn="1">
            <p:ph type="title"/>
          </p:nvPr>
        </p:nvSpPr>
        <p:spPr>
          <a:xfrm>
            <a:off x="136547" y="377701"/>
            <a:ext cx="7430763" cy="796950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478401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"/>
          <p:cNvSpPr>
            <a:spLocks noGrp="1"/>
          </p:cNvSpPr>
          <p:nvPr userDrawn="1">
            <p:ph type="title"/>
          </p:nvPr>
        </p:nvSpPr>
        <p:spPr>
          <a:xfrm>
            <a:off x="136547" y="377701"/>
            <a:ext cx="7430763" cy="796950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922040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371D8-30C5-4FF2-9598-16A31BAB16D6}" type="datetime1">
              <a:rPr lang="ru-RU" smtClean="0">
                <a:solidFill>
                  <a:srgbClr val="F3F2DC"/>
                </a:solidFill>
              </a:rPr>
              <a:pPr/>
              <a:t>02.04.2021</a:t>
            </a:fld>
            <a:endParaRPr lang="ru-RU">
              <a:solidFill>
                <a:srgbClr val="F3F2D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F3F2D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38236-5C7E-4EA1-BD71-200CBE40BD8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4873855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ru-RU" smtClean="0">
                <a:solidFill>
                  <a:srgbClr val="FFFFFF"/>
                </a:solidFill>
              </a:rPr>
              <a:t>21.03.2014</a:t>
            </a:r>
            <a:endParaRPr lang="ru-RU" dirty="0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endParaRPr lang="ru-RU" dirty="0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/>
          <a:p>
            <a:fld id="{40438236-5C7E-4EA1-BD71-200CBE40BD83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004348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EC91D-B051-477D-9F7F-959A8ED27441}" type="datetime1">
              <a:rPr lang="ru-RU" smtClean="0">
                <a:solidFill>
                  <a:srgbClr val="F3F2DC"/>
                </a:solidFill>
              </a:rPr>
              <a:pPr/>
              <a:t>02.04.2021</a:t>
            </a:fld>
            <a:endParaRPr lang="ru-RU">
              <a:solidFill>
                <a:srgbClr val="F3F2D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F3F2D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38236-5C7E-4EA1-BD71-200CBE40BD8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981113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697D5-28FD-49A0-A05D-C9B0F2E3F1E2}" type="datetime1">
              <a:rPr lang="ru-RU" smtClean="0">
                <a:solidFill>
                  <a:srgbClr val="F3F2DC"/>
                </a:solidFill>
              </a:rPr>
              <a:pPr/>
              <a:t>02.04.2021</a:t>
            </a:fld>
            <a:endParaRPr lang="ru-RU">
              <a:solidFill>
                <a:srgbClr val="F3F2D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F3F2D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38236-5C7E-4EA1-BD71-200CBE40BD8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7429536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6927D-B8FA-44AB-A606-79229FEB1525}" type="datetime1">
              <a:rPr lang="ru-RU" smtClean="0">
                <a:solidFill>
                  <a:srgbClr val="F3F2DC"/>
                </a:solidFill>
              </a:rPr>
              <a:pPr/>
              <a:t>02.04.2021</a:t>
            </a:fld>
            <a:endParaRPr lang="ru-RU">
              <a:solidFill>
                <a:srgbClr val="F3F2D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F3F2D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38236-5C7E-4EA1-BD71-200CBE40BD8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8865274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91AC8-681B-40D6-9A33-746A67173AB5}" type="datetime1">
              <a:rPr lang="ru-RU" smtClean="0">
                <a:solidFill>
                  <a:srgbClr val="F3F2DC"/>
                </a:solidFill>
              </a:rPr>
              <a:pPr/>
              <a:t>02.04.2021</a:t>
            </a:fld>
            <a:endParaRPr lang="ru-RU">
              <a:solidFill>
                <a:srgbClr val="F3F2DC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F3F2DC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38236-5C7E-4EA1-BD71-200CBE40BD8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1084602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FBC0E-B263-4D37-B565-2966EFC297D1}" type="datetime1">
              <a:rPr lang="ru-RU" smtClean="0">
                <a:solidFill>
                  <a:srgbClr val="F3F2DC"/>
                </a:solidFill>
              </a:rPr>
              <a:pPr/>
              <a:t>02.04.2021</a:t>
            </a:fld>
            <a:endParaRPr lang="ru-RU">
              <a:solidFill>
                <a:srgbClr val="F3F2DC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F3F2DC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38236-5C7E-4EA1-BD71-200CBE40BD8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8834128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C576B-1B81-498F-B227-08D79F9A76D9}" type="datetime1">
              <a:rPr lang="ru-RU" smtClean="0">
                <a:solidFill>
                  <a:srgbClr val="F3F2DC"/>
                </a:solidFill>
              </a:rPr>
              <a:pPr/>
              <a:t>02.04.2021</a:t>
            </a:fld>
            <a:endParaRPr lang="ru-RU">
              <a:solidFill>
                <a:srgbClr val="F3F2DC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F3F2DC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38236-5C7E-4EA1-BD71-200CBE40BD8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0454106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EC91D-B051-477D-9F7F-959A8ED27441}" type="datetime1">
              <a:rPr lang="ru-RU" smtClean="0">
                <a:solidFill>
                  <a:srgbClr val="F3F2DC"/>
                </a:solidFill>
              </a:rPr>
              <a:pPr/>
              <a:t>02.04.2021</a:t>
            </a:fld>
            <a:endParaRPr lang="ru-RU">
              <a:solidFill>
                <a:srgbClr val="F3F2D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F3F2D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38236-5C7E-4EA1-BD71-200CBE40BD8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981113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0A7A8-FF41-42B6-AB73-0DB8089650FB}" type="datetime1">
              <a:rPr lang="ru-RU" smtClean="0">
                <a:solidFill>
                  <a:srgbClr val="F3F2DC"/>
                </a:solidFill>
              </a:rPr>
              <a:pPr/>
              <a:t>02.04.2021</a:t>
            </a:fld>
            <a:endParaRPr lang="ru-RU">
              <a:solidFill>
                <a:srgbClr val="F3F2DC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0438236-5C7E-4EA1-BD71-200CBE40BD8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>
              <a:solidFill>
                <a:srgbClr val="F3F2D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5985226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6546A-3981-4FF2-9114-4DA0F46747F0}" type="datetime1">
              <a:rPr lang="ru-RU" smtClean="0">
                <a:solidFill>
                  <a:srgbClr val="F3F2DC"/>
                </a:solidFill>
              </a:rPr>
              <a:pPr/>
              <a:t>02.04.2021</a:t>
            </a:fld>
            <a:endParaRPr lang="ru-RU">
              <a:solidFill>
                <a:srgbClr val="F3F2D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F3F2D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38236-5C7E-4EA1-BD71-200CBE40BD8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8367381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6797C-77B9-4E5C-B668-3954E60F575D}" type="datetime1">
              <a:rPr lang="ru-RU" smtClean="0">
                <a:solidFill>
                  <a:srgbClr val="F3F2DC"/>
                </a:solidFill>
              </a:rPr>
              <a:pPr/>
              <a:t>02.04.2021</a:t>
            </a:fld>
            <a:endParaRPr lang="ru-RU">
              <a:solidFill>
                <a:srgbClr val="F3F2D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F3F2D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38236-5C7E-4EA1-BD71-200CBE40BD8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4601723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371D8-30C5-4FF2-9598-16A31BAB16D6}" type="datetime1">
              <a:rPr lang="ru-RU" smtClean="0">
                <a:solidFill>
                  <a:srgbClr val="DFDCB7"/>
                </a:solidFill>
              </a:rPr>
              <a:pPr/>
              <a:t>02.04.2021</a:t>
            </a:fld>
            <a:endParaRPr lang="ru-RU">
              <a:solidFill>
                <a:srgbClr val="DFDCB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DFDCB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38236-5C7E-4EA1-BD71-200CBE40BD83}" type="slidenum">
              <a:rPr lang="ru-RU" smtClean="0">
                <a:solidFill>
                  <a:srgbClr val="3B3B4B"/>
                </a:solidFill>
              </a:rPr>
              <a:pPr/>
              <a:t>‹#›</a:t>
            </a:fld>
            <a:endParaRPr lang="ru-RU">
              <a:solidFill>
                <a:srgbClr val="3B3B4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87348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0A7A8-FF41-42B6-AB73-0DB8089650FB}" type="datetime1">
              <a:rPr lang="ru-RU" smtClean="0">
                <a:solidFill>
                  <a:srgbClr val="F3F2DC"/>
                </a:solidFill>
              </a:rPr>
              <a:pPr/>
              <a:t>02.04.2021</a:t>
            </a:fld>
            <a:endParaRPr lang="ru-RU">
              <a:solidFill>
                <a:srgbClr val="F3F2DC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0438236-5C7E-4EA1-BD71-200CBE40BD8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>
              <a:solidFill>
                <a:srgbClr val="F3F2D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5985226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ru-RU" smtClean="0">
                <a:solidFill>
                  <a:srgbClr val="FFFFFF"/>
                </a:solidFill>
              </a:rPr>
              <a:t>21.03.2014</a:t>
            </a:r>
            <a:endParaRPr lang="ru-RU" dirty="0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endParaRPr lang="ru-RU" dirty="0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/>
          <a:p>
            <a:fld id="{40438236-5C7E-4EA1-BD71-200CBE40BD83}" type="slidenum">
              <a:rPr lang="ru-RU" smtClean="0">
                <a:solidFill>
                  <a:srgbClr val="3B3B4B"/>
                </a:solidFill>
              </a:rPr>
              <a:pPr/>
              <a:t>‹#›</a:t>
            </a:fld>
            <a:endParaRPr lang="ru-RU" dirty="0">
              <a:solidFill>
                <a:srgbClr val="3B3B4B"/>
              </a:solidFill>
            </a:endParaRPr>
          </a:p>
        </p:txBody>
      </p:sp>
      <p:grpSp>
        <p:nvGrpSpPr>
          <p:cNvPr id="7" name="Группа 9"/>
          <p:cNvGrpSpPr/>
          <p:nvPr userDrawn="1"/>
        </p:nvGrpSpPr>
        <p:grpSpPr>
          <a:xfrm>
            <a:off x="5796136" y="6525344"/>
            <a:ext cx="2736304" cy="276999"/>
            <a:chOff x="467544" y="6525344"/>
            <a:chExt cx="2736304" cy="276999"/>
          </a:xfrm>
        </p:grpSpPr>
        <p:sp>
          <p:nvSpPr>
            <p:cNvPr id="8" name="TextBox 7"/>
            <p:cNvSpPr txBox="1"/>
            <p:nvPr userDrawn="1"/>
          </p:nvSpPr>
          <p:spPr>
            <a:xfrm>
              <a:off x="467544" y="6525344"/>
              <a:ext cx="273630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200" dirty="0" smtClean="0">
                  <a:solidFill>
                    <a:srgbClr val="FFFFFF">
                      <a:lumMod val="50000"/>
                    </a:srgbClr>
                  </a:solidFill>
                </a:rPr>
                <a:t>Материалы НС     </a:t>
              </a:r>
              <a:r>
                <a:rPr lang="ru-RU" sz="1200" dirty="0" err="1" smtClean="0">
                  <a:solidFill>
                    <a:srgbClr val="FFFFFF">
                      <a:lumMod val="50000"/>
                    </a:srgbClr>
                  </a:solidFill>
                </a:rPr>
                <a:t>льфа</a:t>
              </a:r>
              <a:r>
                <a:rPr lang="ru-RU" sz="1200" dirty="0" smtClean="0">
                  <a:solidFill>
                    <a:srgbClr val="FFFFFF">
                      <a:lumMod val="50000"/>
                    </a:srgbClr>
                  </a:solidFill>
                </a:rPr>
                <a:t>-Банк Беларусь</a:t>
              </a:r>
              <a:endParaRPr lang="ru-RU" sz="1200" dirty="0">
                <a:solidFill>
                  <a:srgbClr val="FFFFFF">
                    <a:lumMod val="50000"/>
                  </a:srgbClr>
                </a:solidFill>
              </a:endParaRPr>
            </a:p>
          </p:txBody>
        </p:sp>
        <p:pic>
          <p:nvPicPr>
            <p:cNvPr id="9" name="Рисунок 8"/>
            <p:cNvPicPr>
              <a:picLocks noChangeAspect="1"/>
            </p:cNvPicPr>
            <p:nvPr userDrawn="1"/>
          </p:nvPicPr>
          <p:blipFill>
            <a:blip r:embed="rId2" cstate="email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aturation sat="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567023" y="6597352"/>
              <a:ext cx="124657" cy="19415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9585974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697D5-28FD-49A0-A05D-C9B0F2E3F1E2}" type="datetime1">
              <a:rPr lang="ru-RU" smtClean="0">
                <a:solidFill>
                  <a:srgbClr val="DFDCB7"/>
                </a:solidFill>
              </a:rPr>
              <a:pPr/>
              <a:t>02.04.2021</a:t>
            </a:fld>
            <a:endParaRPr lang="ru-RU">
              <a:solidFill>
                <a:srgbClr val="DFDCB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DFDCB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38236-5C7E-4EA1-BD71-200CBE40BD83}" type="slidenum">
              <a:rPr lang="ru-RU" smtClean="0">
                <a:solidFill>
                  <a:srgbClr val="3B3B4B"/>
                </a:solidFill>
              </a:rPr>
              <a:pPr/>
              <a:t>‹#›</a:t>
            </a:fld>
            <a:endParaRPr lang="ru-RU">
              <a:solidFill>
                <a:srgbClr val="3B3B4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796100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6927D-B8FA-44AB-A606-79229FEB1525}" type="datetime1">
              <a:rPr lang="ru-RU" smtClean="0">
                <a:solidFill>
                  <a:srgbClr val="DFDCB7"/>
                </a:solidFill>
              </a:rPr>
              <a:pPr/>
              <a:t>02.04.2021</a:t>
            </a:fld>
            <a:endParaRPr lang="ru-RU">
              <a:solidFill>
                <a:srgbClr val="DFDCB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DFDCB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38236-5C7E-4EA1-BD71-200CBE40BD83}" type="slidenum">
              <a:rPr lang="ru-RU" smtClean="0">
                <a:solidFill>
                  <a:srgbClr val="3B3B4B"/>
                </a:solidFill>
              </a:rPr>
              <a:pPr/>
              <a:t>‹#›</a:t>
            </a:fld>
            <a:endParaRPr lang="ru-RU">
              <a:solidFill>
                <a:srgbClr val="3B3B4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4025875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91AC8-681B-40D6-9A33-746A67173AB5}" type="datetime1">
              <a:rPr lang="ru-RU" smtClean="0">
                <a:solidFill>
                  <a:srgbClr val="DFDCB7"/>
                </a:solidFill>
              </a:rPr>
              <a:pPr/>
              <a:t>02.04.2021</a:t>
            </a:fld>
            <a:endParaRPr lang="ru-RU">
              <a:solidFill>
                <a:srgbClr val="DFDCB7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DFDCB7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38236-5C7E-4EA1-BD71-200CBE40BD83}" type="slidenum">
              <a:rPr lang="ru-RU" smtClean="0">
                <a:solidFill>
                  <a:srgbClr val="3B3B4B"/>
                </a:solidFill>
              </a:rPr>
              <a:pPr/>
              <a:t>‹#›</a:t>
            </a:fld>
            <a:endParaRPr lang="ru-RU">
              <a:solidFill>
                <a:srgbClr val="3B3B4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1317928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FBC0E-B263-4D37-B565-2966EFC297D1}" type="datetime1">
              <a:rPr lang="ru-RU" smtClean="0">
                <a:solidFill>
                  <a:srgbClr val="DFDCB7"/>
                </a:solidFill>
              </a:rPr>
              <a:pPr/>
              <a:t>02.04.2021</a:t>
            </a:fld>
            <a:endParaRPr lang="ru-RU">
              <a:solidFill>
                <a:srgbClr val="DFDCB7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DFDCB7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38236-5C7E-4EA1-BD71-200CBE40BD83}" type="slidenum">
              <a:rPr lang="ru-RU" smtClean="0">
                <a:solidFill>
                  <a:srgbClr val="3B3B4B"/>
                </a:solidFill>
              </a:rPr>
              <a:pPr/>
              <a:t>‹#›</a:t>
            </a:fld>
            <a:endParaRPr lang="ru-RU">
              <a:solidFill>
                <a:srgbClr val="3B3B4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6419599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C576B-1B81-498F-B227-08D79F9A76D9}" type="datetime1">
              <a:rPr lang="ru-RU" smtClean="0">
                <a:solidFill>
                  <a:srgbClr val="DFDCB7"/>
                </a:solidFill>
              </a:rPr>
              <a:pPr/>
              <a:t>02.04.2021</a:t>
            </a:fld>
            <a:endParaRPr lang="ru-RU">
              <a:solidFill>
                <a:srgbClr val="DFDCB7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DFDCB7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38236-5C7E-4EA1-BD71-200CBE40BD83}" type="slidenum">
              <a:rPr lang="ru-RU" smtClean="0">
                <a:solidFill>
                  <a:srgbClr val="3B3B4B"/>
                </a:solidFill>
              </a:rPr>
              <a:pPr/>
              <a:t>‹#›</a:t>
            </a:fld>
            <a:endParaRPr lang="ru-RU">
              <a:solidFill>
                <a:srgbClr val="3B3B4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5092037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EC91D-B051-477D-9F7F-959A8ED27441}" type="datetime1">
              <a:rPr lang="ru-RU" smtClean="0">
                <a:solidFill>
                  <a:srgbClr val="DFDCB7"/>
                </a:solidFill>
              </a:rPr>
              <a:pPr/>
              <a:t>02.04.2021</a:t>
            </a:fld>
            <a:endParaRPr lang="ru-RU">
              <a:solidFill>
                <a:srgbClr val="DFDCB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DFDCB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38236-5C7E-4EA1-BD71-200CBE40BD83}" type="slidenum">
              <a:rPr lang="ru-RU" smtClean="0">
                <a:solidFill>
                  <a:srgbClr val="3B3B4B"/>
                </a:solidFill>
              </a:rPr>
              <a:pPr/>
              <a:t>‹#›</a:t>
            </a:fld>
            <a:endParaRPr lang="ru-RU">
              <a:solidFill>
                <a:srgbClr val="3B3B4B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671847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0A7A8-FF41-42B6-AB73-0DB8089650FB}" type="datetime1">
              <a:rPr lang="ru-RU" smtClean="0">
                <a:solidFill>
                  <a:srgbClr val="DFDCB7"/>
                </a:solidFill>
              </a:rPr>
              <a:pPr/>
              <a:t>02.04.2021</a:t>
            </a:fld>
            <a:endParaRPr lang="ru-RU">
              <a:solidFill>
                <a:srgbClr val="DFDCB7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0438236-5C7E-4EA1-BD71-200CBE40BD83}" type="slidenum">
              <a:rPr lang="ru-RU" smtClean="0">
                <a:solidFill>
                  <a:srgbClr val="3B3B4B"/>
                </a:solidFill>
              </a:rPr>
              <a:pPr/>
              <a:t>‹#›</a:t>
            </a:fld>
            <a:endParaRPr lang="ru-RU">
              <a:solidFill>
                <a:srgbClr val="3B3B4B"/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>
              <a:solidFill>
                <a:srgbClr val="DFDCB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0459544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6546A-3981-4FF2-9114-4DA0F46747F0}" type="datetime1">
              <a:rPr lang="ru-RU" smtClean="0">
                <a:solidFill>
                  <a:srgbClr val="DFDCB7"/>
                </a:solidFill>
              </a:rPr>
              <a:pPr/>
              <a:t>02.04.2021</a:t>
            </a:fld>
            <a:endParaRPr lang="ru-RU">
              <a:solidFill>
                <a:srgbClr val="DFDCB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DFDCB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38236-5C7E-4EA1-BD71-200CBE40BD83}" type="slidenum">
              <a:rPr lang="ru-RU" smtClean="0">
                <a:solidFill>
                  <a:srgbClr val="3B3B4B"/>
                </a:solidFill>
              </a:rPr>
              <a:pPr/>
              <a:t>‹#›</a:t>
            </a:fld>
            <a:endParaRPr lang="ru-RU">
              <a:solidFill>
                <a:srgbClr val="3B3B4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059435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6797C-77B9-4E5C-B668-3954E60F575D}" type="datetime1">
              <a:rPr lang="ru-RU" smtClean="0">
                <a:solidFill>
                  <a:srgbClr val="DFDCB7"/>
                </a:solidFill>
              </a:rPr>
              <a:pPr/>
              <a:t>02.04.2021</a:t>
            </a:fld>
            <a:endParaRPr lang="ru-RU">
              <a:solidFill>
                <a:srgbClr val="DFDCB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DFDCB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38236-5C7E-4EA1-BD71-200CBE40BD83}" type="slidenum">
              <a:rPr lang="ru-RU" smtClean="0">
                <a:solidFill>
                  <a:srgbClr val="3B3B4B"/>
                </a:solidFill>
              </a:rPr>
              <a:pPr/>
              <a:t>‹#›</a:t>
            </a:fld>
            <a:endParaRPr lang="ru-RU">
              <a:solidFill>
                <a:srgbClr val="3B3B4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23377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19" Type="http://schemas.openxmlformats.org/officeDocument/2006/relationships/image" Target="../media/image3.png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5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0.xml"/><Relationship Id="rId7" Type="http://schemas.openxmlformats.org/officeDocument/2006/relationships/slideLayout" Target="../slideLayouts/slideLayout34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6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8.xml"/><Relationship Id="rId5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7.xml"/><Relationship Id="rId4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6.xml"/><Relationship Id="rId14" Type="http://schemas.openxmlformats.org/officeDocument/2006/relationships/image" Target="../media/image3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6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41.xml"/><Relationship Id="rId7" Type="http://schemas.openxmlformats.org/officeDocument/2006/relationships/slideLayout" Target="../slideLayouts/slideLayout45.xml"/><Relationship Id="rId12" Type="http://schemas.openxmlformats.org/officeDocument/2006/relationships/slideLayout" Target="../slideLayouts/slideLayout50.xml"/><Relationship Id="rId2" Type="http://schemas.openxmlformats.org/officeDocument/2006/relationships/slideLayout" Target="../slideLayouts/slideLayout40.xml"/><Relationship Id="rId1" Type="http://schemas.openxmlformats.org/officeDocument/2006/relationships/slideLayout" Target="../slideLayouts/slideLayout39.xml"/><Relationship Id="rId6" Type="http://schemas.openxmlformats.org/officeDocument/2006/relationships/slideLayout" Target="../slideLayouts/slideLayout44.xml"/><Relationship Id="rId11" Type="http://schemas.openxmlformats.org/officeDocument/2006/relationships/slideLayout" Target="../slideLayouts/slideLayout49.xml"/><Relationship Id="rId5" Type="http://schemas.openxmlformats.org/officeDocument/2006/relationships/slideLayout" Target="../slideLayouts/slideLayout43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48.xml"/><Relationship Id="rId4" Type="http://schemas.openxmlformats.org/officeDocument/2006/relationships/slideLayout" Target="../slideLayouts/slideLayout42.xml"/><Relationship Id="rId9" Type="http://schemas.openxmlformats.org/officeDocument/2006/relationships/slideLayout" Target="../slideLayouts/slideLayout47.xml"/><Relationship Id="rId14" Type="http://schemas.openxmlformats.org/officeDocument/2006/relationships/image" Target="../media/image2.png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53.xml"/><Relationship Id="rId7" Type="http://schemas.openxmlformats.org/officeDocument/2006/relationships/slideLayout" Target="../slideLayouts/slideLayout57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52.xml"/><Relationship Id="rId1" Type="http://schemas.openxmlformats.org/officeDocument/2006/relationships/slideLayout" Target="../slideLayouts/slideLayout51.xml"/><Relationship Id="rId6" Type="http://schemas.openxmlformats.org/officeDocument/2006/relationships/slideLayout" Target="../slideLayouts/slideLayout56.xml"/><Relationship Id="rId11" Type="http://schemas.openxmlformats.org/officeDocument/2006/relationships/slideLayout" Target="../slideLayouts/slideLayout61.xml"/><Relationship Id="rId5" Type="http://schemas.openxmlformats.org/officeDocument/2006/relationships/slideLayout" Target="../slideLayouts/slideLayout55.xml"/><Relationship Id="rId10" Type="http://schemas.openxmlformats.org/officeDocument/2006/relationships/slideLayout" Target="../slideLayouts/slideLayout60.xml"/><Relationship Id="rId4" Type="http://schemas.openxmlformats.org/officeDocument/2006/relationships/slideLayout" Target="../slideLayouts/slideLayout54.xml"/><Relationship Id="rId9" Type="http://schemas.openxmlformats.org/officeDocument/2006/relationships/slideLayout" Target="../slideLayouts/slideLayout59.xml"/><Relationship Id="rId14" Type="http://schemas.openxmlformats.org/officeDocument/2006/relationships/image" Target="../media/image3.png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9.xml"/><Relationship Id="rId13" Type="http://schemas.openxmlformats.org/officeDocument/2006/relationships/slideLayout" Target="../slideLayouts/slideLayout74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64.xml"/><Relationship Id="rId7" Type="http://schemas.openxmlformats.org/officeDocument/2006/relationships/slideLayout" Target="../slideLayouts/slideLayout68.xml"/><Relationship Id="rId12" Type="http://schemas.openxmlformats.org/officeDocument/2006/relationships/slideLayout" Target="../slideLayouts/slideLayout73.xml"/><Relationship Id="rId17" Type="http://schemas.openxmlformats.org/officeDocument/2006/relationships/theme" Target="../theme/theme6.xml"/><Relationship Id="rId2" Type="http://schemas.openxmlformats.org/officeDocument/2006/relationships/slideLayout" Target="../slideLayouts/slideLayout63.xml"/><Relationship Id="rId16" Type="http://schemas.openxmlformats.org/officeDocument/2006/relationships/slideLayout" Target="../slideLayouts/slideLayout77.xml"/><Relationship Id="rId1" Type="http://schemas.openxmlformats.org/officeDocument/2006/relationships/slideLayout" Target="../slideLayouts/slideLayout62.xml"/><Relationship Id="rId6" Type="http://schemas.openxmlformats.org/officeDocument/2006/relationships/slideLayout" Target="../slideLayouts/slideLayout67.xml"/><Relationship Id="rId11" Type="http://schemas.openxmlformats.org/officeDocument/2006/relationships/slideLayout" Target="../slideLayouts/slideLayout72.xml"/><Relationship Id="rId5" Type="http://schemas.openxmlformats.org/officeDocument/2006/relationships/slideLayout" Target="../slideLayouts/slideLayout66.xml"/><Relationship Id="rId15" Type="http://schemas.openxmlformats.org/officeDocument/2006/relationships/slideLayout" Target="../slideLayouts/slideLayout76.xml"/><Relationship Id="rId10" Type="http://schemas.openxmlformats.org/officeDocument/2006/relationships/slideLayout" Target="../slideLayouts/slideLayout71.xml"/><Relationship Id="rId19" Type="http://schemas.openxmlformats.org/officeDocument/2006/relationships/image" Target="../media/image3.png"/><Relationship Id="rId4" Type="http://schemas.openxmlformats.org/officeDocument/2006/relationships/slideLayout" Target="../slideLayouts/slideLayout65.xml"/><Relationship Id="rId9" Type="http://schemas.openxmlformats.org/officeDocument/2006/relationships/slideLayout" Target="../slideLayouts/slideLayout70.xml"/><Relationship Id="rId14" Type="http://schemas.openxmlformats.org/officeDocument/2006/relationships/slideLayout" Target="../slideLayouts/slideLayout75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Relationship Id="rId14" Type="http://schemas.openxmlformats.org/officeDocument/2006/relationships/image" Target="../media/image3.png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13" Type="http://schemas.openxmlformats.org/officeDocument/2006/relationships/theme" Target="../theme/theme8.xml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slideLayout" Target="../slideLayouts/slideLayout100.xml"/><Relationship Id="rId2" Type="http://schemas.openxmlformats.org/officeDocument/2006/relationships/slideLayout" Target="../slideLayouts/slideLayout90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63784"/>
            <a:ext cx="7620000" cy="6009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604448" y="0"/>
            <a:ext cx="539552" cy="6858000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604448" y="5486400"/>
            <a:ext cx="539552" cy="6858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31796" y="5631180"/>
            <a:ext cx="47598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40438236-5C7E-4EA1-BD71-200CBE40BD83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675696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ru-RU" dirty="0">
              <a:solidFill>
                <a:srgbClr val="F3F2DC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640137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4B732289-D6AF-4463-B52D-E85DC64416FB}" type="datetime1">
              <a:rPr lang="ru-RU" smtClean="0">
                <a:solidFill>
                  <a:srgbClr val="F3F2DC"/>
                </a:solidFill>
              </a:rPr>
              <a:pPr/>
              <a:t>02.04.2021</a:t>
            </a:fld>
            <a:endParaRPr lang="ru-RU">
              <a:solidFill>
                <a:srgbClr val="F3F2DC"/>
              </a:solidFill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3144" y="163784"/>
            <a:ext cx="293352" cy="456904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</p:pic>
    </p:spTree>
    <p:extLst>
      <p:ext uri="{BB962C8B-B14F-4D97-AF65-F5344CB8AC3E}">
        <p14:creationId xmlns:p14="http://schemas.microsoft.com/office/powerpoint/2010/main" val="2210457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1" r:id="rId1"/>
    <p:sldLayoutId id="2147483772" r:id="rId2"/>
    <p:sldLayoutId id="2147483773" r:id="rId3"/>
    <p:sldLayoutId id="2147483774" r:id="rId4"/>
    <p:sldLayoutId id="2147483775" r:id="rId5"/>
    <p:sldLayoutId id="2147483776" r:id="rId6"/>
    <p:sldLayoutId id="2147483777" r:id="rId7"/>
    <p:sldLayoutId id="2147483778" r:id="rId8"/>
    <p:sldLayoutId id="2147483779" r:id="rId9"/>
    <p:sldLayoutId id="2147483780" r:id="rId10"/>
    <p:sldLayoutId id="214748378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sz="35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63784"/>
            <a:ext cx="7620000" cy="6009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604448" y="0"/>
            <a:ext cx="539552" cy="6858000"/>
          </a:xfrm>
          <a:prstGeom prst="rect">
            <a:avLst/>
          </a:prstGeom>
          <a:noFill/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604448" y="5486400"/>
            <a:ext cx="539552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31796" y="5631180"/>
            <a:ext cx="47598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chemeClr val="tx1"/>
                </a:solidFill>
              </a:defRPr>
            </a:lvl1pPr>
          </a:lstStyle>
          <a:p>
            <a:fld id="{40438236-5C7E-4EA1-BD71-200CBE40BD83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675696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ru-RU" dirty="0">
              <a:solidFill>
                <a:srgbClr val="F3F2DC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640137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4B732289-D6AF-4463-B52D-E85DC64416FB}" type="datetime1">
              <a:rPr lang="ru-RU" smtClean="0">
                <a:solidFill>
                  <a:srgbClr val="F3F2DC"/>
                </a:solidFill>
              </a:rPr>
              <a:pPr/>
              <a:t>02.04.2021</a:t>
            </a:fld>
            <a:endParaRPr lang="ru-RU">
              <a:solidFill>
                <a:srgbClr val="F3F2DC"/>
              </a:solidFill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3144" y="163784"/>
            <a:ext cx="293352" cy="456904"/>
          </a:xfrm>
          <a:prstGeom prst="rect">
            <a:avLst/>
          </a:prstGeom>
          <a:blipFill>
            <a:blip r:embed="rId19" cstate="print"/>
            <a:stretch>
              <a:fillRect/>
            </a:stretch>
          </a:blipFill>
        </p:spPr>
      </p:pic>
    </p:spTree>
    <p:extLst>
      <p:ext uri="{BB962C8B-B14F-4D97-AF65-F5344CB8AC3E}">
        <p14:creationId xmlns:p14="http://schemas.microsoft.com/office/powerpoint/2010/main" val="42796241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7" r:id="rId1"/>
    <p:sldLayoutId id="2147483858" r:id="rId2"/>
    <p:sldLayoutId id="2147483859" r:id="rId3"/>
    <p:sldLayoutId id="2147483860" r:id="rId4"/>
    <p:sldLayoutId id="2147483861" r:id="rId5"/>
    <p:sldLayoutId id="2147483862" r:id="rId6"/>
    <p:sldLayoutId id="2147483863" r:id="rId7"/>
    <p:sldLayoutId id="2147483864" r:id="rId8"/>
    <p:sldLayoutId id="2147483865" r:id="rId9"/>
    <p:sldLayoutId id="2147483866" r:id="rId10"/>
    <p:sldLayoutId id="2147483867" r:id="rId11"/>
    <p:sldLayoutId id="2147483868" r:id="rId12"/>
    <p:sldLayoutId id="2147483869" r:id="rId13"/>
    <p:sldLayoutId id="2147483855" r:id="rId14"/>
    <p:sldLayoutId id="2147483709" r:id="rId15"/>
    <p:sldLayoutId id="2147483842" r:id="rId16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5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63784"/>
            <a:ext cx="7620000" cy="6009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604448" y="0"/>
            <a:ext cx="539552" cy="6858000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604448" y="5486400"/>
            <a:ext cx="539552" cy="6858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31796" y="5631180"/>
            <a:ext cx="47598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40438236-5C7E-4EA1-BD71-200CBE40BD83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675696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ru-RU" dirty="0">
              <a:solidFill>
                <a:srgbClr val="F3F2DC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640137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4B732289-D6AF-4463-B52D-E85DC64416FB}" type="datetime1">
              <a:rPr lang="ru-RU" smtClean="0">
                <a:solidFill>
                  <a:srgbClr val="F3F2DC"/>
                </a:solidFill>
              </a:rPr>
              <a:pPr/>
              <a:t>02.04.2021</a:t>
            </a:fld>
            <a:endParaRPr lang="ru-RU">
              <a:solidFill>
                <a:srgbClr val="F3F2DC"/>
              </a:solidFill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3144" y="163784"/>
            <a:ext cx="293352" cy="456904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</p:pic>
    </p:spTree>
    <p:extLst>
      <p:ext uri="{BB962C8B-B14F-4D97-AF65-F5344CB8AC3E}">
        <p14:creationId xmlns:p14="http://schemas.microsoft.com/office/powerpoint/2010/main" val="2210457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1" r:id="rId1"/>
    <p:sldLayoutId id="2147483872" r:id="rId2"/>
    <p:sldLayoutId id="2147483873" r:id="rId3"/>
    <p:sldLayoutId id="2147483874" r:id="rId4"/>
    <p:sldLayoutId id="2147483875" r:id="rId5"/>
    <p:sldLayoutId id="2147483876" r:id="rId6"/>
    <p:sldLayoutId id="2147483877" r:id="rId7"/>
    <p:sldLayoutId id="2147483878" r:id="rId8"/>
    <p:sldLayoutId id="2147483879" r:id="rId9"/>
    <p:sldLayoutId id="2147483880" r:id="rId10"/>
    <p:sldLayoutId id="2147483881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5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63784"/>
            <a:ext cx="7620000" cy="6009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604448" y="0"/>
            <a:ext cx="539552" cy="6858000"/>
          </a:xfrm>
          <a:prstGeom prst="rect">
            <a:avLst/>
          </a:prstGeom>
          <a:noFill/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604448" y="5486400"/>
            <a:ext cx="539552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31796" y="5631180"/>
            <a:ext cx="47598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chemeClr val="tx1"/>
                </a:solidFill>
              </a:defRPr>
            </a:lvl1pPr>
          </a:lstStyle>
          <a:p>
            <a:fld id="{40438236-5C7E-4EA1-BD71-200CBE40BD83}" type="slidenum">
              <a:rPr lang="ru-RU" smtClean="0">
                <a:solidFill>
                  <a:srgbClr val="3B3B4B"/>
                </a:solidFill>
              </a:rPr>
              <a:pPr/>
              <a:t>‹#›</a:t>
            </a:fld>
            <a:endParaRPr lang="ru-RU" dirty="0">
              <a:solidFill>
                <a:srgbClr val="3B3B4B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675696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ru-RU" dirty="0">
              <a:solidFill>
                <a:srgbClr val="DFDCB7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640137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4B732289-D6AF-4463-B52D-E85DC64416FB}" type="datetime1">
              <a:rPr lang="ru-RU" smtClean="0">
                <a:solidFill>
                  <a:srgbClr val="DFDCB7"/>
                </a:solidFill>
              </a:rPr>
              <a:pPr/>
              <a:t>02.04.2021</a:t>
            </a:fld>
            <a:endParaRPr lang="ru-RU">
              <a:solidFill>
                <a:srgbClr val="DFDCB7"/>
              </a:solidFill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3144" y="163784"/>
            <a:ext cx="293352" cy="456904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</p:pic>
    </p:spTree>
    <p:extLst>
      <p:ext uri="{BB962C8B-B14F-4D97-AF65-F5344CB8AC3E}">
        <p14:creationId xmlns:p14="http://schemas.microsoft.com/office/powerpoint/2010/main" val="18046192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3" r:id="rId1"/>
    <p:sldLayoutId id="2147483884" r:id="rId2"/>
    <p:sldLayoutId id="2147483885" r:id="rId3"/>
    <p:sldLayoutId id="2147483886" r:id="rId4"/>
    <p:sldLayoutId id="2147483887" r:id="rId5"/>
    <p:sldLayoutId id="2147483888" r:id="rId6"/>
    <p:sldLayoutId id="2147483889" r:id="rId7"/>
    <p:sldLayoutId id="2147483890" r:id="rId8"/>
    <p:sldLayoutId id="2147483891" r:id="rId9"/>
    <p:sldLayoutId id="2147483892" r:id="rId10"/>
    <p:sldLayoutId id="2147483893" r:id="rId11"/>
    <p:sldLayoutId id="2147483894" r:id="rId12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5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63784"/>
            <a:ext cx="7620000" cy="6009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604448" y="0"/>
            <a:ext cx="539552" cy="6858000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604448" y="5486400"/>
            <a:ext cx="539552" cy="6858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31796" y="5631180"/>
            <a:ext cx="47598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40438236-5C7E-4EA1-BD71-200CBE40BD83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675696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ru-RU" dirty="0">
              <a:solidFill>
                <a:srgbClr val="F3F2DC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640137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4B732289-D6AF-4463-B52D-E85DC64416FB}" type="datetime1">
              <a:rPr lang="ru-RU" smtClean="0">
                <a:solidFill>
                  <a:srgbClr val="F3F2DC"/>
                </a:solidFill>
              </a:rPr>
              <a:pPr/>
              <a:t>02.04.2021</a:t>
            </a:fld>
            <a:endParaRPr lang="ru-RU">
              <a:solidFill>
                <a:srgbClr val="F3F2DC"/>
              </a:solidFill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3144" y="163784"/>
            <a:ext cx="293352" cy="456904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</p:pic>
    </p:spTree>
    <p:extLst>
      <p:ext uri="{BB962C8B-B14F-4D97-AF65-F5344CB8AC3E}">
        <p14:creationId xmlns:p14="http://schemas.microsoft.com/office/powerpoint/2010/main" val="2210457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6" r:id="rId1"/>
    <p:sldLayoutId id="2147483897" r:id="rId2"/>
    <p:sldLayoutId id="2147483898" r:id="rId3"/>
    <p:sldLayoutId id="2147483899" r:id="rId4"/>
    <p:sldLayoutId id="2147483900" r:id="rId5"/>
    <p:sldLayoutId id="2147483901" r:id="rId6"/>
    <p:sldLayoutId id="2147483902" r:id="rId7"/>
    <p:sldLayoutId id="2147483903" r:id="rId8"/>
    <p:sldLayoutId id="2147483904" r:id="rId9"/>
    <p:sldLayoutId id="2147483905" r:id="rId10"/>
    <p:sldLayoutId id="2147483906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5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63784"/>
            <a:ext cx="7620000" cy="6009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604448" y="0"/>
            <a:ext cx="539552" cy="6858000"/>
          </a:xfrm>
          <a:prstGeom prst="rect">
            <a:avLst/>
          </a:prstGeom>
          <a:noFill/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604448" y="5486400"/>
            <a:ext cx="539552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31796" y="5631180"/>
            <a:ext cx="47598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chemeClr val="tx1"/>
                </a:solidFill>
              </a:defRPr>
            </a:lvl1pPr>
          </a:lstStyle>
          <a:p>
            <a:fld id="{40438236-5C7E-4EA1-BD71-200CBE40BD83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675696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ru-RU" dirty="0">
              <a:solidFill>
                <a:srgbClr val="F3F2DC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640137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4B732289-D6AF-4463-B52D-E85DC64416FB}" type="datetime1">
              <a:rPr lang="ru-RU" smtClean="0">
                <a:solidFill>
                  <a:srgbClr val="F3F2DC"/>
                </a:solidFill>
              </a:rPr>
              <a:pPr/>
              <a:t>02.04.2021</a:t>
            </a:fld>
            <a:endParaRPr lang="ru-RU">
              <a:solidFill>
                <a:srgbClr val="F3F2DC"/>
              </a:solidFill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3144" y="163784"/>
            <a:ext cx="293352" cy="456904"/>
          </a:xfrm>
          <a:prstGeom prst="rect">
            <a:avLst/>
          </a:prstGeom>
          <a:blipFill>
            <a:blip r:embed="rId19" cstate="print"/>
            <a:stretch>
              <a:fillRect/>
            </a:stretch>
          </a:blipFill>
        </p:spPr>
      </p:pic>
    </p:spTree>
    <p:extLst>
      <p:ext uri="{BB962C8B-B14F-4D97-AF65-F5344CB8AC3E}">
        <p14:creationId xmlns:p14="http://schemas.microsoft.com/office/powerpoint/2010/main" val="42796241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8" r:id="rId1"/>
    <p:sldLayoutId id="2147483909" r:id="rId2"/>
    <p:sldLayoutId id="2147483910" r:id="rId3"/>
    <p:sldLayoutId id="2147483911" r:id="rId4"/>
    <p:sldLayoutId id="2147483912" r:id="rId5"/>
    <p:sldLayoutId id="2147483913" r:id="rId6"/>
    <p:sldLayoutId id="2147483914" r:id="rId7"/>
    <p:sldLayoutId id="2147483915" r:id="rId8"/>
    <p:sldLayoutId id="2147483916" r:id="rId9"/>
    <p:sldLayoutId id="2147483917" r:id="rId10"/>
    <p:sldLayoutId id="2147483918" r:id="rId11"/>
    <p:sldLayoutId id="2147483919" r:id="rId12"/>
    <p:sldLayoutId id="2147483920" r:id="rId13"/>
    <p:sldLayoutId id="2147483921" r:id="rId14"/>
    <p:sldLayoutId id="2147483922" r:id="rId15"/>
    <p:sldLayoutId id="2147483923" r:id="rId16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5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63784"/>
            <a:ext cx="7620000" cy="6009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604448" y="0"/>
            <a:ext cx="539552" cy="6858000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604448" y="5486400"/>
            <a:ext cx="539552" cy="6858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31796" y="5631180"/>
            <a:ext cx="47598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40438236-5C7E-4EA1-BD71-200CBE40BD83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675696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ru-RU" dirty="0">
              <a:solidFill>
                <a:srgbClr val="F3F2DC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640137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4B732289-D6AF-4463-B52D-E85DC64416FB}" type="datetime1">
              <a:rPr lang="ru-RU" smtClean="0">
                <a:solidFill>
                  <a:srgbClr val="F3F2DC"/>
                </a:solidFill>
              </a:rPr>
              <a:pPr/>
              <a:t>02.04.2021</a:t>
            </a:fld>
            <a:endParaRPr lang="ru-RU">
              <a:solidFill>
                <a:srgbClr val="F3F2DC"/>
              </a:solidFill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3144" y="163784"/>
            <a:ext cx="293352" cy="456904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</p:pic>
    </p:spTree>
    <p:extLst>
      <p:ext uri="{BB962C8B-B14F-4D97-AF65-F5344CB8AC3E}">
        <p14:creationId xmlns:p14="http://schemas.microsoft.com/office/powerpoint/2010/main" val="2210457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5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63784"/>
            <a:ext cx="7620000" cy="6009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604448" y="0"/>
            <a:ext cx="539552" cy="6858000"/>
          </a:xfrm>
          <a:prstGeom prst="rect">
            <a:avLst/>
          </a:prstGeom>
          <a:noFill/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604448" y="5486400"/>
            <a:ext cx="539552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31796" y="5631180"/>
            <a:ext cx="47598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chemeClr val="tx1"/>
                </a:solidFill>
              </a:defRPr>
            </a:lvl1pPr>
          </a:lstStyle>
          <a:p>
            <a:fld id="{40438236-5C7E-4EA1-BD71-200CBE40BD83}" type="slidenum">
              <a:rPr lang="ru-RU" smtClean="0">
                <a:solidFill>
                  <a:srgbClr val="3B3B4B"/>
                </a:solidFill>
              </a:rPr>
              <a:pPr/>
              <a:t>‹#›</a:t>
            </a:fld>
            <a:endParaRPr lang="ru-RU" dirty="0">
              <a:solidFill>
                <a:srgbClr val="3B3B4B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675696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ru-RU" dirty="0">
              <a:solidFill>
                <a:srgbClr val="DFDCB7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640137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4B732289-D6AF-4463-B52D-E85DC64416FB}" type="datetime1">
              <a:rPr lang="ru-RU" smtClean="0">
                <a:solidFill>
                  <a:srgbClr val="DFDCB7"/>
                </a:solidFill>
              </a:rPr>
              <a:pPr/>
              <a:t>02.04.2021</a:t>
            </a:fld>
            <a:endParaRPr lang="ru-RU">
              <a:solidFill>
                <a:srgbClr val="DFDCB7"/>
              </a:solidFill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3144" y="163784"/>
            <a:ext cx="293352" cy="456904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</p:pic>
    </p:spTree>
    <p:extLst>
      <p:ext uri="{BB962C8B-B14F-4D97-AF65-F5344CB8AC3E}">
        <p14:creationId xmlns:p14="http://schemas.microsoft.com/office/powerpoint/2010/main" val="18046192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  <p:sldLayoutId id="2147483948" r:id="rId12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5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7" Type="http://schemas.openxmlformats.org/officeDocument/2006/relationships/image" Target="../media/image3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7.xml"/><Relationship Id="rId6" Type="http://schemas.openxmlformats.org/officeDocument/2006/relationships/image" Target="../media/image2.png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7" Type="http://schemas.openxmlformats.org/officeDocument/2006/relationships/image" Target="../media/image3.png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7.xml"/><Relationship Id="rId6" Type="http://schemas.openxmlformats.org/officeDocument/2006/relationships/image" Target="../media/image2.png"/><Relationship Id="rId5" Type="http://schemas.openxmlformats.org/officeDocument/2006/relationships/chart" Target="../charts/chart8.xml"/><Relationship Id="rId4" Type="http://schemas.openxmlformats.org/officeDocument/2006/relationships/chart" Target="../charts/char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38236-5C7E-4EA1-BD71-200CBE40BD83}" type="slidenum">
              <a:rPr lang="ru-RU" smtClean="0"/>
              <a:pPr/>
              <a:t>1</a:t>
            </a:fld>
            <a:endParaRPr lang="ru-RU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685800" y="1412776"/>
            <a:ext cx="7543800" cy="289480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5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Отчет </a:t>
            </a:r>
            <a:endParaRPr lang="en-US" sz="36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о ходе реализации стратегического плана развития ЗАО «Альфа-Банк» </a:t>
            </a:r>
            <a:r>
              <a:rPr lang="ru-RU" sz="3600" b="1" dirty="0" smtClean="0">
                <a:solidFill>
                  <a:srgbClr val="D2533C"/>
                </a:solidFill>
                <a:latin typeface="Times New Roman" pitchFamily="18" charset="0"/>
                <a:cs typeface="Times New Roman" pitchFamily="18" charset="0"/>
              </a:rPr>
              <a:t>на 1 января 202</a:t>
            </a:r>
            <a:r>
              <a:rPr lang="en-US" sz="3600" b="1" dirty="0" smtClean="0">
                <a:solidFill>
                  <a:srgbClr val="D2533C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3600" b="1" dirty="0" smtClean="0">
                <a:solidFill>
                  <a:srgbClr val="D2533C"/>
                </a:solidFill>
                <a:latin typeface="Times New Roman" pitchFamily="18" charset="0"/>
                <a:cs typeface="Times New Roman" pitchFamily="18" charset="0"/>
              </a:rPr>
              <a:t> г.</a:t>
            </a:r>
            <a:endParaRPr lang="ru-RU" sz="3600" dirty="0" smtClean="0">
              <a:solidFill>
                <a:srgbClr val="D2533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2812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323528" y="83229"/>
            <a:ext cx="7430763" cy="796950"/>
          </a:xfrm>
        </p:spPr>
        <p:txBody>
          <a:bodyPr>
            <a:normAutofit/>
          </a:bodyPr>
          <a:lstStyle/>
          <a:p>
            <a:r>
              <a:rPr lang="ru-RU" sz="2800" dirty="0">
                <a:solidFill>
                  <a:schemeClr val="tx2"/>
                </a:solidFill>
              </a:rPr>
              <a:t>Динамика клиентской базы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4294967295"/>
          </p:nvPr>
        </p:nvSpPr>
        <p:spPr>
          <a:xfrm>
            <a:off x="8523734" y="5630863"/>
            <a:ext cx="476250" cy="396875"/>
          </a:xfrm>
        </p:spPr>
        <p:txBody>
          <a:bodyPr/>
          <a:lstStyle/>
          <a:p>
            <a:fld id="{40438236-5C7E-4EA1-BD71-200CBE40BD83}" type="slidenum">
              <a:rPr lang="ru-RU" smtClean="0">
                <a:solidFill>
                  <a:srgbClr val="3B3B4B"/>
                </a:solidFill>
              </a:rPr>
              <a:pPr/>
              <a:t>2</a:t>
            </a:fld>
            <a:endParaRPr lang="ru-RU" dirty="0">
              <a:solidFill>
                <a:srgbClr val="3B3B4B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907704" y="6597352"/>
            <a:ext cx="2664296" cy="2606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3" name="Диаграмма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2175992"/>
              </p:ext>
            </p:extLst>
          </p:nvPr>
        </p:nvGraphicFramePr>
        <p:xfrm>
          <a:off x="4326971" y="1024789"/>
          <a:ext cx="3960000" cy="26199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5" name="TextBox 6"/>
          <p:cNvSpPr txBox="1"/>
          <p:nvPr/>
        </p:nvSpPr>
        <p:spPr>
          <a:xfrm>
            <a:off x="6300191" y="1542442"/>
            <a:ext cx="504069" cy="216023"/>
          </a:xfrm>
          <a:prstGeom prst="rect">
            <a:avLst/>
          </a:prstGeom>
          <a:solidFill>
            <a:srgbClr val="C00000"/>
          </a:solidFill>
          <a:ln w="9525" cmpd="sng">
            <a:solidFill>
              <a:srgbClr val="C00000"/>
            </a:solidFill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lIns="0" rIns="0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050" b="1" dirty="0" smtClean="0">
                <a:solidFill>
                  <a:sysClr val="window" lastClr="FFFFFF"/>
                </a:solidFill>
                <a:latin typeface="Century Gothic" pitchFamily="34" charset="0"/>
              </a:rPr>
              <a:t>+70%</a:t>
            </a:r>
            <a:endParaRPr lang="ru-RU" sz="1050" b="1" dirty="0">
              <a:solidFill>
                <a:sysClr val="window" lastClr="FFFFFF"/>
              </a:solidFill>
              <a:latin typeface="Century Gothic" pitchFamily="34" charset="0"/>
            </a:endParaRPr>
          </a:p>
        </p:txBody>
      </p:sp>
      <p:graphicFrame>
        <p:nvGraphicFramePr>
          <p:cNvPr id="16" name="Диаграмма 1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0706108"/>
              </p:ext>
            </p:extLst>
          </p:nvPr>
        </p:nvGraphicFramePr>
        <p:xfrm>
          <a:off x="302244" y="3789336"/>
          <a:ext cx="3960000" cy="26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7" name="Диаграмма 1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61285238"/>
              </p:ext>
            </p:extLst>
          </p:nvPr>
        </p:nvGraphicFramePr>
        <p:xfrm>
          <a:off x="4326971" y="3788744"/>
          <a:ext cx="3960000" cy="2664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9" name="Диаграмма 1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82987965"/>
              </p:ext>
            </p:extLst>
          </p:nvPr>
        </p:nvGraphicFramePr>
        <p:xfrm>
          <a:off x="251520" y="1024788"/>
          <a:ext cx="3960000" cy="26199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20" name="TextBox 6"/>
          <p:cNvSpPr txBox="1"/>
          <p:nvPr/>
        </p:nvSpPr>
        <p:spPr>
          <a:xfrm>
            <a:off x="2051720" y="1542442"/>
            <a:ext cx="504069" cy="216023"/>
          </a:xfrm>
          <a:prstGeom prst="rect">
            <a:avLst/>
          </a:prstGeom>
          <a:solidFill>
            <a:srgbClr val="C00000"/>
          </a:solidFill>
          <a:ln w="9525" cmpd="sng">
            <a:solidFill>
              <a:srgbClr val="C00000"/>
            </a:solidFill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lIns="0" rIns="0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050" b="1" dirty="0" smtClean="0">
                <a:solidFill>
                  <a:sysClr val="window" lastClr="FFFFFF"/>
                </a:solidFill>
                <a:latin typeface="Century Gothic" pitchFamily="34" charset="0"/>
              </a:rPr>
              <a:t>+</a:t>
            </a:r>
            <a:r>
              <a:rPr lang="en-US" sz="1050" b="1" dirty="0" smtClean="0">
                <a:solidFill>
                  <a:sysClr val="window" lastClr="FFFFFF"/>
                </a:solidFill>
                <a:latin typeface="Century Gothic" pitchFamily="34" charset="0"/>
              </a:rPr>
              <a:t>15</a:t>
            </a:r>
            <a:r>
              <a:rPr lang="ru-RU" sz="1050" b="1" dirty="0" smtClean="0">
                <a:solidFill>
                  <a:sysClr val="window" lastClr="FFFFFF"/>
                </a:solidFill>
                <a:latin typeface="Century Gothic" pitchFamily="34" charset="0"/>
              </a:rPr>
              <a:t>%</a:t>
            </a:r>
            <a:endParaRPr lang="ru-RU" sz="1050" b="1" dirty="0">
              <a:solidFill>
                <a:sysClr val="window" lastClr="FFFFFF"/>
              </a:solidFill>
              <a:latin typeface="Century Gothic" pitchFamily="34" charset="0"/>
            </a:endParaRPr>
          </a:p>
        </p:txBody>
      </p:sp>
      <p:pic>
        <p:nvPicPr>
          <p:cNvPr id="21" name="Рисунок 2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3144" y="163784"/>
            <a:ext cx="293352" cy="456904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</p:pic>
    </p:spTree>
    <p:extLst>
      <p:ext uri="{BB962C8B-B14F-4D97-AF65-F5344CB8AC3E}">
        <p14:creationId xmlns:p14="http://schemas.microsoft.com/office/powerpoint/2010/main" val="3214542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107504" y="93457"/>
            <a:ext cx="8064896" cy="796950"/>
          </a:xfrm>
        </p:spPr>
        <p:txBody>
          <a:bodyPr>
            <a:noAutofit/>
          </a:bodyPr>
          <a:lstStyle/>
          <a:p>
            <a:r>
              <a:rPr lang="ru-RU" sz="2800" dirty="0">
                <a:solidFill>
                  <a:schemeClr val="tx2"/>
                </a:solidFill>
              </a:rPr>
              <a:t>Цифровой банкинг– главный фокус Стратегии</a:t>
            </a:r>
            <a:endParaRPr lang="ru-RU" sz="2800" dirty="0">
              <a:solidFill>
                <a:schemeClr val="tx2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4294967295"/>
          </p:nvPr>
        </p:nvSpPr>
        <p:spPr>
          <a:xfrm>
            <a:off x="8532440" y="5630863"/>
            <a:ext cx="476250" cy="396875"/>
          </a:xfrm>
        </p:spPr>
        <p:txBody>
          <a:bodyPr/>
          <a:lstStyle/>
          <a:p>
            <a:fld id="{40438236-5C7E-4EA1-BD71-200CBE40BD83}" type="slidenum">
              <a:rPr lang="ru-RU" smtClean="0">
                <a:solidFill>
                  <a:srgbClr val="3B3B4B"/>
                </a:solidFill>
              </a:rPr>
              <a:pPr/>
              <a:t>3</a:t>
            </a:fld>
            <a:endParaRPr lang="ru-RU" dirty="0">
              <a:solidFill>
                <a:srgbClr val="3B3B4B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907704" y="6597352"/>
            <a:ext cx="2664296" cy="2606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6" name="Диаграмма 1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352776"/>
              </p:ext>
            </p:extLst>
          </p:nvPr>
        </p:nvGraphicFramePr>
        <p:xfrm>
          <a:off x="107504" y="890407"/>
          <a:ext cx="4104000" cy="28067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7" name="Диаграмма 1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93557551"/>
              </p:ext>
            </p:extLst>
          </p:nvPr>
        </p:nvGraphicFramePr>
        <p:xfrm>
          <a:off x="4346101" y="890407"/>
          <a:ext cx="4089809" cy="28067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8" name="Диаграмма 1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59934061"/>
              </p:ext>
            </p:extLst>
          </p:nvPr>
        </p:nvGraphicFramePr>
        <p:xfrm>
          <a:off x="107504" y="3813375"/>
          <a:ext cx="4104000" cy="28067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9" name="Диаграмма 1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73247798"/>
              </p:ext>
            </p:extLst>
          </p:nvPr>
        </p:nvGraphicFramePr>
        <p:xfrm>
          <a:off x="4343764" y="3811384"/>
          <a:ext cx="4092145" cy="28087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pic>
        <p:nvPicPr>
          <p:cNvPr id="10" name="Рисунок 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3144" y="163784"/>
            <a:ext cx="293352" cy="456904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</p:pic>
    </p:spTree>
    <p:extLst>
      <p:ext uri="{BB962C8B-B14F-4D97-AF65-F5344CB8AC3E}">
        <p14:creationId xmlns:p14="http://schemas.microsoft.com/office/powerpoint/2010/main" val="3214542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4996" y="39762"/>
            <a:ext cx="8035853" cy="796950"/>
          </a:xfrm>
        </p:spPr>
        <p:txBody>
          <a:bodyPr/>
          <a:lstStyle/>
          <a:p>
            <a:r>
              <a:rPr lang="ru-RU" sz="2800" dirty="0">
                <a:solidFill>
                  <a:schemeClr val="tx2"/>
                </a:solidFill>
              </a:rPr>
              <a:t>Позиция Банка на рынке Республики </a:t>
            </a:r>
            <a:r>
              <a:rPr lang="ru-RU" sz="2800" dirty="0" smtClean="0"/>
              <a:t>Беларусь</a:t>
            </a:r>
            <a:endParaRPr lang="ru-RU" sz="28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4294967295"/>
          </p:nvPr>
        </p:nvSpPr>
        <p:spPr>
          <a:xfrm>
            <a:off x="8533087" y="5630863"/>
            <a:ext cx="476250" cy="396875"/>
          </a:xfrm>
        </p:spPr>
        <p:txBody>
          <a:bodyPr/>
          <a:lstStyle/>
          <a:p>
            <a:fld id="{40438236-5C7E-4EA1-BD71-200CBE40BD83}" type="slidenum">
              <a:rPr lang="ru-RU" smtClean="0">
                <a:solidFill>
                  <a:srgbClr val="3B3B4B"/>
                </a:solidFill>
              </a:rPr>
              <a:pPr/>
              <a:t>4</a:t>
            </a:fld>
            <a:endParaRPr lang="ru-RU" dirty="0">
              <a:solidFill>
                <a:srgbClr val="3B3B4B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49707" y="6381328"/>
            <a:ext cx="53285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solidFill>
                  <a:srgbClr val="3B3B4B"/>
                </a:solidFill>
              </a:rPr>
              <a:t>* Данные по национальным стандартам до годовых корректировок</a:t>
            </a:r>
            <a:endParaRPr lang="ru-RU" sz="1200" dirty="0">
              <a:solidFill>
                <a:srgbClr val="3B3B4B"/>
              </a:solidFill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3144" y="163784"/>
            <a:ext cx="293352" cy="45690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2243214"/>
              </p:ext>
            </p:extLst>
          </p:nvPr>
        </p:nvGraphicFramePr>
        <p:xfrm>
          <a:off x="323525" y="980727"/>
          <a:ext cx="8419621" cy="5358160"/>
        </p:xfrm>
        <a:graphic>
          <a:graphicData uri="http://schemas.openxmlformats.org/drawingml/2006/table">
            <a:tbl>
              <a:tblPr/>
              <a:tblGrid>
                <a:gridCol w="2552681">
                  <a:extLst>
                    <a:ext uri="{9D8B030D-6E8A-4147-A177-3AD203B41FA5}">
                      <a16:colId xmlns:a16="http://schemas.microsoft.com/office/drawing/2014/main" val="698678354"/>
                    </a:ext>
                  </a:extLst>
                </a:gridCol>
                <a:gridCol w="705161">
                  <a:extLst>
                    <a:ext uri="{9D8B030D-6E8A-4147-A177-3AD203B41FA5}">
                      <a16:colId xmlns:a16="http://schemas.microsoft.com/office/drawing/2014/main" val="4211547718"/>
                    </a:ext>
                  </a:extLst>
                </a:gridCol>
                <a:gridCol w="705161">
                  <a:extLst>
                    <a:ext uri="{9D8B030D-6E8A-4147-A177-3AD203B41FA5}">
                      <a16:colId xmlns:a16="http://schemas.microsoft.com/office/drawing/2014/main" val="3664339936"/>
                    </a:ext>
                  </a:extLst>
                </a:gridCol>
                <a:gridCol w="705161">
                  <a:extLst>
                    <a:ext uri="{9D8B030D-6E8A-4147-A177-3AD203B41FA5}">
                      <a16:colId xmlns:a16="http://schemas.microsoft.com/office/drawing/2014/main" val="1743308477"/>
                    </a:ext>
                  </a:extLst>
                </a:gridCol>
                <a:gridCol w="705161">
                  <a:extLst>
                    <a:ext uri="{9D8B030D-6E8A-4147-A177-3AD203B41FA5}">
                      <a16:colId xmlns:a16="http://schemas.microsoft.com/office/drawing/2014/main" val="1696513535"/>
                    </a:ext>
                  </a:extLst>
                </a:gridCol>
                <a:gridCol w="112826">
                  <a:extLst>
                    <a:ext uri="{9D8B030D-6E8A-4147-A177-3AD203B41FA5}">
                      <a16:colId xmlns:a16="http://schemas.microsoft.com/office/drawing/2014/main" val="1244003902"/>
                    </a:ext>
                  </a:extLst>
                </a:gridCol>
                <a:gridCol w="705161">
                  <a:extLst>
                    <a:ext uri="{9D8B030D-6E8A-4147-A177-3AD203B41FA5}">
                      <a16:colId xmlns:a16="http://schemas.microsoft.com/office/drawing/2014/main" val="3371865377"/>
                    </a:ext>
                  </a:extLst>
                </a:gridCol>
                <a:gridCol w="705161">
                  <a:extLst>
                    <a:ext uri="{9D8B030D-6E8A-4147-A177-3AD203B41FA5}">
                      <a16:colId xmlns:a16="http://schemas.microsoft.com/office/drawing/2014/main" val="3104840626"/>
                    </a:ext>
                  </a:extLst>
                </a:gridCol>
                <a:gridCol w="705161">
                  <a:extLst>
                    <a:ext uri="{9D8B030D-6E8A-4147-A177-3AD203B41FA5}">
                      <a16:colId xmlns:a16="http://schemas.microsoft.com/office/drawing/2014/main" val="132077716"/>
                    </a:ext>
                  </a:extLst>
                </a:gridCol>
                <a:gridCol w="705161">
                  <a:extLst>
                    <a:ext uri="{9D8B030D-6E8A-4147-A177-3AD203B41FA5}">
                      <a16:colId xmlns:a16="http://schemas.microsoft.com/office/drawing/2014/main" val="1722749538"/>
                    </a:ext>
                  </a:extLst>
                </a:gridCol>
                <a:gridCol w="112826">
                  <a:extLst>
                    <a:ext uri="{9D8B030D-6E8A-4147-A177-3AD203B41FA5}">
                      <a16:colId xmlns:a16="http://schemas.microsoft.com/office/drawing/2014/main" val="3555652131"/>
                    </a:ext>
                  </a:extLst>
                </a:gridCol>
              </a:tblGrid>
              <a:tr h="349208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млн. </a:t>
                      </a:r>
                      <a:r>
                        <a:rPr lang="en-US" sz="12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USD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8E8ED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Активы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8E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8E8ED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Капитал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8E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8E8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6248421"/>
                  </a:ext>
                </a:extLst>
              </a:tr>
              <a:tr h="469248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Банк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8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8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прирост за год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8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доля рынка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8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Место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8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8E8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8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прирост за год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8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доля рынка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8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Место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8E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0047853"/>
                  </a:ext>
                </a:extLst>
              </a:tr>
              <a:tr h="349208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ОАО 'АСБ БЕЛАРУСБАНК'</a:t>
                      </a:r>
                    </a:p>
                  </a:txBody>
                  <a:tcPr marL="36000" marR="36000" marT="9525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14 267</a:t>
                      </a:r>
                    </a:p>
                  </a:txBody>
                  <a:tcPr marL="9525" marR="36000" marT="9525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-1%</a:t>
                      </a:r>
                    </a:p>
                  </a:txBody>
                  <a:tcPr marL="9525" marR="36000" marT="9525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42,3%</a:t>
                      </a:r>
                    </a:p>
                  </a:txBody>
                  <a:tcPr marL="9525" marR="36000" marT="9525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36000" marT="9525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36000" marT="9525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1 844</a:t>
                      </a:r>
                    </a:p>
                  </a:txBody>
                  <a:tcPr marL="9525" marR="36000" marT="9525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-8%</a:t>
                      </a:r>
                    </a:p>
                  </a:txBody>
                  <a:tcPr marL="9525" marR="36000" marT="9525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38,5%</a:t>
                      </a:r>
                    </a:p>
                  </a:txBody>
                  <a:tcPr marL="9525" marR="36000" marT="9525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36000" marT="9525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01851618"/>
                  </a:ext>
                </a:extLst>
              </a:tr>
              <a:tr h="349208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ОАО 'БЕЛАГРОПРОМБАНК'</a:t>
                      </a:r>
                    </a:p>
                  </a:txBody>
                  <a:tcPr marL="36000" marR="36000" marT="9525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4 899</a:t>
                      </a:r>
                    </a:p>
                  </a:txBody>
                  <a:tcPr marL="9525" marR="36000" marT="9525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-5%</a:t>
                      </a:r>
                    </a:p>
                  </a:txBody>
                  <a:tcPr marL="9525" marR="36000" marT="9525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14,5%</a:t>
                      </a:r>
                    </a:p>
                  </a:txBody>
                  <a:tcPr marL="9525" marR="36000" marT="9525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36000" marT="9525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36000" marT="9525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707</a:t>
                      </a:r>
                    </a:p>
                  </a:txBody>
                  <a:tcPr marL="9525" marR="36000" marT="9525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-16%</a:t>
                      </a:r>
                    </a:p>
                  </a:txBody>
                  <a:tcPr marL="9525" marR="36000" marT="9525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14,8%</a:t>
                      </a:r>
                    </a:p>
                  </a:txBody>
                  <a:tcPr marL="9525" marR="36000" marT="9525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36000" marT="9525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41744275"/>
                  </a:ext>
                </a:extLst>
              </a:tr>
              <a:tr h="349208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'ПРИОРБАНК' ОАО</a:t>
                      </a:r>
                    </a:p>
                  </a:txBody>
                  <a:tcPr marL="36000" marR="36000" marT="9525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2 051</a:t>
                      </a:r>
                    </a:p>
                  </a:txBody>
                  <a:tcPr marL="9525" marR="36000" marT="9525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-3%</a:t>
                      </a:r>
                    </a:p>
                  </a:txBody>
                  <a:tcPr marL="9525" marR="36000" marT="9525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6,1%</a:t>
                      </a:r>
                    </a:p>
                  </a:txBody>
                  <a:tcPr marL="9525" marR="36000" marT="9525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36000" marT="9525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36000" marT="9525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321</a:t>
                      </a:r>
                    </a:p>
                  </a:txBody>
                  <a:tcPr marL="9525" marR="36000" marT="9525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-4%</a:t>
                      </a:r>
                    </a:p>
                  </a:txBody>
                  <a:tcPr marL="9525" marR="36000" marT="9525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6,7%</a:t>
                      </a:r>
                    </a:p>
                  </a:txBody>
                  <a:tcPr marL="9525" marR="36000" marT="9525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36000" marT="9525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322835"/>
                  </a:ext>
                </a:extLst>
              </a:tr>
              <a:tr h="349208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ОАО 'БПС-СБЕРБАНК'</a:t>
                      </a:r>
                    </a:p>
                  </a:txBody>
                  <a:tcPr marL="36000" marR="36000" marT="9525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1 947</a:t>
                      </a:r>
                    </a:p>
                  </a:txBody>
                  <a:tcPr marL="9525" marR="36000" marT="9525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-16%</a:t>
                      </a:r>
                    </a:p>
                  </a:txBody>
                  <a:tcPr marL="9525" marR="36000" marT="9525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5,8%</a:t>
                      </a:r>
                    </a:p>
                  </a:txBody>
                  <a:tcPr marL="9525" marR="36000" marT="9525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36000" marT="9525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36000" marT="9525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286</a:t>
                      </a:r>
                    </a:p>
                  </a:txBody>
                  <a:tcPr marL="9525" marR="36000" marT="9525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-10%</a:t>
                      </a:r>
                    </a:p>
                  </a:txBody>
                  <a:tcPr marL="9525" marR="36000" marT="9525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6,0%</a:t>
                      </a:r>
                    </a:p>
                  </a:txBody>
                  <a:tcPr marL="9525" marR="36000" marT="9525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36000" marT="9525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41890141"/>
                  </a:ext>
                </a:extLst>
              </a:tr>
              <a:tr h="349208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ОАО 'БАНК БЕЛВЭБ'</a:t>
                      </a:r>
                    </a:p>
                  </a:txBody>
                  <a:tcPr marL="36000" marR="36000" marT="9525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1 912</a:t>
                      </a:r>
                    </a:p>
                  </a:txBody>
                  <a:tcPr marL="9525" marR="36000" marT="9525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-13%</a:t>
                      </a:r>
                    </a:p>
                  </a:txBody>
                  <a:tcPr marL="9525" marR="36000" marT="9525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5,7%</a:t>
                      </a:r>
                    </a:p>
                  </a:txBody>
                  <a:tcPr marL="9525" marR="36000" marT="9525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36000" marT="9525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36000" marT="9525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235</a:t>
                      </a:r>
                    </a:p>
                  </a:txBody>
                  <a:tcPr marL="9525" marR="36000" marT="9525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-15%</a:t>
                      </a:r>
                    </a:p>
                  </a:txBody>
                  <a:tcPr marL="9525" marR="36000" marT="9525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4,9%</a:t>
                      </a:r>
                    </a:p>
                  </a:txBody>
                  <a:tcPr marL="9525" marR="36000" marT="9525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36000" marT="9525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21772042"/>
                  </a:ext>
                </a:extLst>
              </a:tr>
              <a:tr h="349208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ОАО 'БЕЛИНВЕСТБАНК'</a:t>
                      </a:r>
                    </a:p>
                  </a:txBody>
                  <a:tcPr marL="36000" marR="36000" marT="9525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1 910</a:t>
                      </a:r>
                    </a:p>
                  </a:txBody>
                  <a:tcPr marL="9525" marR="36000" marT="9525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-9%</a:t>
                      </a:r>
                    </a:p>
                  </a:txBody>
                  <a:tcPr marL="9525" marR="36000" marT="9525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5,7%</a:t>
                      </a:r>
                    </a:p>
                  </a:txBody>
                  <a:tcPr marL="9525" marR="36000" marT="9525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36000" marT="9525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36000" marT="9525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227</a:t>
                      </a:r>
                    </a:p>
                  </a:txBody>
                  <a:tcPr marL="9525" marR="36000" marT="9525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-18%</a:t>
                      </a:r>
                    </a:p>
                  </a:txBody>
                  <a:tcPr marL="9525" marR="36000" marT="9525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4,7%</a:t>
                      </a:r>
                    </a:p>
                  </a:txBody>
                  <a:tcPr marL="9525" marR="36000" marT="9525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36000" marT="9525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79223673"/>
                  </a:ext>
                </a:extLst>
              </a:tr>
              <a:tr h="349208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ОАО 'БЕЛГАЗПРОМБАНК'</a:t>
                      </a:r>
                    </a:p>
                  </a:txBody>
                  <a:tcPr marL="36000" marR="36000" marT="9525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1 591</a:t>
                      </a:r>
                    </a:p>
                  </a:txBody>
                  <a:tcPr marL="9525" marR="36000" marT="9525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-32%</a:t>
                      </a:r>
                    </a:p>
                  </a:txBody>
                  <a:tcPr marL="9525" marR="36000" marT="9525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4,7%</a:t>
                      </a:r>
                    </a:p>
                  </a:txBody>
                  <a:tcPr marL="9525" marR="36000" marT="9525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36000" marT="9525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36000" marT="9525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287</a:t>
                      </a:r>
                    </a:p>
                  </a:txBody>
                  <a:tcPr marL="9525" marR="36000" marT="9525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-17%</a:t>
                      </a:r>
                    </a:p>
                  </a:txBody>
                  <a:tcPr marL="9525" marR="36000" marT="9525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6,0%</a:t>
                      </a:r>
                    </a:p>
                  </a:txBody>
                  <a:tcPr marL="9525" marR="36000" marT="9525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36000" marT="9525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36421439"/>
                  </a:ext>
                </a:extLst>
              </a:tr>
              <a:tr h="349208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ЗАО 'АЛЬФА-БАНК'</a:t>
                      </a:r>
                    </a:p>
                  </a:txBody>
                  <a:tcPr marL="36000" marR="36000" marT="9525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DDD8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1 313</a:t>
                      </a:r>
                    </a:p>
                  </a:txBody>
                  <a:tcPr marL="9525" marR="36000" marT="9525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DDD8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-3%</a:t>
                      </a:r>
                    </a:p>
                  </a:txBody>
                  <a:tcPr marL="9525" marR="36000" marT="9525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DDD8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3,9%</a:t>
                      </a:r>
                    </a:p>
                  </a:txBody>
                  <a:tcPr marL="9525" marR="36000" marT="9525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DD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36000" marT="9525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DDD8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36000" marT="9525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DDD8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</a:t>
                      </a:r>
                    </a:p>
                  </a:txBody>
                  <a:tcPr marL="9525" marR="36000" marT="9525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DDD8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5%</a:t>
                      </a:r>
                    </a:p>
                  </a:txBody>
                  <a:tcPr marL="9525" marR="36000" marT="9525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DDD8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4,1%</a:t>
                      </a:r>
                    </a:p>
                  </a:txBody>
                  <a:tcPr marL="9525" marR="36000" marT="9525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DD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36000" marT="9525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DD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DD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0667266"/>
                  </a:ext>
                </a:extLst>
              </a:tr>
              <a:tr h="349208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ЗАО БАНК ВТБ (БЕЛАРУСЬ)</a:t>
                      </a:r>
                    </a:p>
                  </a:txBody>
                  <a:tcPr marL="36000" marR="36000" marT="9525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786</a:t>
                      </a:r>
                    </a:p>
                  </a:txBody>
                  <a:tcPr marL="9525" marR="36000" marT="9525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-5%</a:t>
                      </a:r>
                    </a:p>
                  </a:txBody>
                  <a:tcPr marL="9525" marR="36000" marT="9525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2,3%</a:t>
                      </a:r>
                    </a:p>
                  </a:txBody>
                  <a:tcPr marL="9525" marR="36000" marT="9525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36000" marT="9525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36000" marT="9525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</a:t>
                      </a:r>
                    </a:p>
                  </a:txBody>
                  <a:tcPr marL="9525" marR="36000" marT="9525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-6%</a:t>
                      </a:r>
                    </a:p>
                  </a:txBody>
                  <a:tcPr marL="9525" marR="36000" marT="9525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2,4%</a:t>
                      </a:r>
                    </a:p>
                  </a:txBody>
                  <a:tcPr marL="9525" marR="36000" marT="9525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36000" marT="9525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40967418"/>
                  </a:ext>
                </a:extLst>
              </a:tr>
              <a:tr h="349208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ЗАО 'МТБАНК'</a:t>
                      </a:r>
                    </a:p>
                  </a:txBody>
                  <a:tcPr marL="36000" marR="36000" marT="9525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612</a:t>
                      </a:r>
                    </a:p>
                  </a:txBody>
                  <a:tcPr marL="9525" marR="36000" marT="9525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-4%</a:t>
                      </a:r>
                    </a:p>
                  </a:txBody>
                  <a:tcPr marL="9525" marR="36000" marT="9525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1,8%</a:t>
                      </a:r>
                    </a:p>
                  </a:txBody>
                  <a:tcPr marL="9525" marR="36000" marT="9525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36000" marT="9525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36000" marT="9525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</a:t>
                      </a:r>
                    </a:p>
                  </a:txBody>
                  <a:tcPr marL="9525" marR="36000" marT="9525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-4%</a:t>
                      </a:r>
                    </a:p>
                  </a:txBody>
                  <a:tcPr marL="9525" marR="36000" marT="9525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2,4%</a:t>
                      </a:r>
                    </a:p>
                  </a:txBody>
                  <a:tcPr marL="9525" marR="36000" marT="9525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36000" marT="9525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9751145"/>
                  </a:ext>
                </a:extLst>
              </a:tr>
              <a:tr h="349208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ОАО 'БАНК ДАБРАБЫТ'</a:t>
                      </a:r>
                    </a:p>
                  </a:txBody>
                  <a:tcPr marL="36000" marR="36000" marT="9525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536</a:t>
                      </a:r>
                    </a:p>
                  </a:txBody>
                  <a:tcPr marL="9525" marR="36000" marT="9525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-10%</a:t>
                      </a:r>
                    </a:p>
                  </a:txBody>
                  <a:tcPr marL="9525" marR="36000" marT="9525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1,6%</a:t>
                      </a:r>
                    </a:p>
                  </a:txBody>
                  <a:tcPr marL="9525" marR="36000" marT="9525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36000" marT="9525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36000" marT="9525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</a:t>
                      </a:r>
                    </a:p>
                  </a:txBody>
                  <a:tcPr marL="9525" marR="36000" marT="9525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-7%</a:t>
                      </a:r>
                    </a:p>
                  </a:txBody>
                  <a:tcPr marL="9525" marR="36000" marT="9525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1,4%</a:t>
                      </a:r>
                    </a:p>
                  </a:txBody>
                  <a:tcPr marL="9525" marR="36000" marT="9525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36000" marT="9525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87952880"/>
                  </a:ext>
                </a:extLst>
              </a:tr>
              <a:tr h="349208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Остальные банки</a:t>
                      </a:r>
                    </a:p>
                  </a:txBody>
                  <a:tcPr marL="36000" marR="36000" marT="9525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1 870</a:t>
                      </a:r>
                    </a:p>
                  </a:txBody>
                  <a:tcPr marL="9525" marR="36000" marT="9525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-8%</a:t>
                      </a:r>
                    </a:p>
                  </a:txBody>
                  <a:tcPr marL="9525" marR="36000" marT="9525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5,5%</a:t>
                      </a:r>
                    </a:p>
                  </a:txBody>
                  <a:tcPr marL="9525" marR="36000" marT="9525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36000" marT="9525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36000" marT="9525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387</a:t>
                      </a:r>
                    </a:p>
                  </a:txBody>
                  <a:tcPr marL="9525" marR="36000" marT="9525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-14%</a:t>
                      </a:r>
                    </a:p>
                  </a:txBody>
                  <a:tcPr marL="9525" marR="36000" marT="9525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8,1%</a:t>
                      </a:r>
                    </a:p>
                  </a:txBody>
                  <a:tcPr marL="9525" marR="36000" marT="9525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36000" marT="9525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416161"/>
                  </a:ext>
                </a:extLst>
              </a:tr>
              <a:tr h="349208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Банковская система</a:t>
                      </a:r>
                    </a:p>
                  </a:txBody>
                  <a:tcPr marL="36000" marR="36000" marT="9525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33 692</a:t>
                      </a:r>
                    </a:p>
                  </a:txBody>
                  <a:tcPr marL="9525" marR="36000" marT="9525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-6%</a:t>
                      </a:r>
                    </a:p>
                  </a:txBody>
                  <a:tcPr marL="9525" marR="36000" marT="9525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36000" marT="9525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36000" marT="9525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36000" marT="9525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4 783</a:t>
                      </a:r>
                    </a:p>
                  </a:txBody>
                  <a:tcPr marL="9525" marR="36000" marT="9525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-11%</a:t>
                      </a:r>
                    </a:p>
                  </a:txBody>
                  <a:tcPr marL="9525" marR="36000" marT="9525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36000" marT="9525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36000" marT="9525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445127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8431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4294967295"/>
          </p:nvPr>
        </p:nvSpPr>
        <p:spPr>
          <a:xfrm>
            <a:off x="8532440" y="5630863"/>
            <a:ext cx="476250" cy="396875"/>
          </a:xfrm>
        </p:spPr>
        <p:txBody>
          <a:bodyPr/>
          <a:lstStyle/>
          <a:p>
            <a:fld id="{40438236-5C7E-4EA1-BD71-200CBE40BD83}" type="slidenum">
              <a:rPr lang="ru-RU" smtClean="0">
                <a:solidFill>
                  <a:srgbClr val="3B3B4B"/>
                </a:solidFill>
              </a:rPr>
              <a:pPr/>
              <a:t>5</a:t>
            </a:fld>
            <a:endParaRPr lang="ru-RU" dirty="0">
              <a:solidFill>
                <a:srgbClr val="3B3B4B"/>
              </a:solidFill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457200" y="235792"/>
            <a:ext cx="8003232" cy="38489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800" spc="-100" noProof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Выполнение бюджета активов и пассивов (МСФО)</a:t>
            </a:r>
            <a:endParaRPr kumimoji="0" lang="ru-RU" sz="2800" b="0" i="0" u="none" strike="noStrike" kern="1200" cap="none" spc="-10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3144" y="163784"/>
            <a:ext cx="293352" cy="45690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</p:pic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6458886"/>
              </p:ext>
            </p:extLst>
          </p:nvPr>
        </p:nvGraphicFramePr>
        <p:xfrm>
          <a:off x="251520" y="836712"/>
          <a:ext cx="8136902" cy="5688614"/>
        </p:xfrm>
        <a:graphic>
          <a:graphicData uri="http://schemas.openxmlformats.org/drawingml/2006/table">
            <a:tbl>
              <a:tblPr/>
              <a:tblGrid>
                <a:gridCol w="4167682">
                  <a:extLst>
                    <a:ext uri="{9D8B030D-6E8A-4147-A177-3AD203B41FA5}">
                      <a16:colId xmlns:a16="http://schemas.microsoft.com/office/drawing/2014/main" val="4171471977"/>
                    </a:ext>
                  </a:extLst>
                </a:gridCol>
                <a:gridCol w="793844">
                  <a:extLst>
                    <a:ext uri="{9D8B030D-6E8A-4147-A177-3AD203B41FA5}">
                      <a16:colId xmlns:a16="http://schemas.microsoft.com/office/drawing/2014/main" val="1374784841"/>
                    </a:ext>
                  </a:extLst>
                </a:gridCol>
                <a:gridCol w="793844">
                  <a:extLst>
                    <a:ext uri="{9D8B030D-6E8A-4147-A177-3AD203B41FA5}">
                      <a16:colId xmlns:a16="http://schemas.microsoft.com/office/drawing/2014/main" val="2856531271"/>
                    </a:ext>
                  </a:extLst>
                </a:gridCol>
                <a:gridCol w="793844">
                  <a:extLst>
                    <a:ext uri="{9D8B030D-6E8A-4147-A177-3AD203B41FA5}">
                      <a16:colId xmlns:a16="http://schemas.microsoft.com/office/drawing/2014/main" val="3816866166"/>
                    </a:ext>
                  </a:extLst>
                </a:gridCol>
                <a:gridCol w="793844">
                  <a:extLst>
                    <a:ext uri="{9D8B030D-6E8A-4147-A177-3AD203B41FA5}">
                      <a16:colId xmlns:a16="http://schemas.microsoft.com/office/drawing/2014/main" val="2853153582"/>
                    </a:ext>
                  </a:extLst>
                </a:gridCol>
                <a:gridCol w="793844">
                  <a:extLst>
                    <a:ext uri="{9D8B030D-6E8A-4147-A177-3AD203B41FA5}">
                      <a16:colId xmlns:a16="http://schemas.microsoft.com/office/drawing/2014/main" val="4275968408"/>
                    </a:ext>
                  </a:extLst>
                </a:gridCol>
              </a:tblGrid>
              <a:tr h="209214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в миллионах </a:t>
                      </a:r>
                      <a:r>
                        <a:rPr lang="en-US" sz="1200" b="1" i="0" u="none" strike="noStrike" dirty="0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USD</a:t>
                      </a:r>
                    </a:p>
                  </a:txBody>
                  <a:tcPr marL="36000" marR="36000" marT="7640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C4D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2019</a:t>
                      </a:r>
                    </a:p>
                  </a:txBody>
                  <a:tcPr marL="36000" marR="36000" marT="7640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4C4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2020</a:t>
                      </a:r>
                    </a:p>
                  </a:txBody>
                  <a:tcPr marL="36000" marR="36000" marT="7640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4C4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2020</a:t>
                      </a:r>
                    </a:p>
                  </a:txBody>
                  <a:tcPr marL="36000" marR="36000" marT="7640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4C4D1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Отклонение факт/стратегия</a:t>
                      </a:r>
                    </a:p>
                  </a:txBody>
                  <a:tcPr marL="36000" marR="36000" marT="7640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C4D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8600728"/>
                  </a:ext>
                </a:extLst>
              </a:tr>
              <a:tr h="21917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Факт</a:t>
                      </a:r>
                    </a:p>
                  </a:txBody>
                  <a:tcPr marL="36000" marR="36000" marT="7640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C4D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Факт</a:t>
                      </a:r>
                    </a:p>
                  </a:txBody>
                  <a:tcPr marL="36000" marR="36000" marT="7640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C4D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стратегия</a:t>
                      </a:r>
                    </a:p>
                  </a:txBody>
                  <a:tcPr marL="36000" marR="36000" marT="7640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C4D1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2213737"/>
                  </a:ext>
                </a:extLst>
              </a:tr>
              <a:tr h="219176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Курс </a:t>
                      </a:r>
                      <a:r>
                        <a:rPr lang="en-US" sz="12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USD/BYR</a:t>
                      </a:r>
                    </a:p>
                  </a:txBody>
                  <a:tcPr marL="36000" marR="36000" marT="7640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C4D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2,1036</a:t>
                      </a:r>
                    </a:p>
                  </a:txBody>
                  <a:tcPr marL="36000" marR="36000" marT="7640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C4D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2,5789</a:t>
                      </a:r>
                    </a:p>
                  </a:txBody>
                  <a:tcPr marL="36000" marR="36000" marT="7640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C4D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2,3999</a:t>
                      </a:r>
                    </a:p>
                  </a:txBody>
                  <a:tcPr marL="36000" marR="36000" marT="7640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C4D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$m </a:t>
                      </a:r>
                    </a:p>
                  </a:txBody>
                  <a:tcPr marL="36000" marR="36000" marT="7640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C4D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% </a:t>
                      </a:r>
                    </a:p>
                  </a:txBody>
                  <a:tcPr marL="36000" marR="36000" marT="7640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C4D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789428"/>
                  </a:ext>
                </a:extLst>
              </a:tr>
              <a:tr h="219176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b="1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Активы</a:t>
                      </a:r>
                    </a:p>
                  </a:txBody>
                  <a:tcPr marL="36000" marR="36000" marT="7640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000" marR="36000" marT="7640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000" marR="36000" marT="7640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000" marR="36000" marT="7640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000" marR="36000" marT="7640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000" marR="36000" marT="7640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7287064"/>
                  </a:ext>
                </a:extLst>
              </a:tr>
              <a:tr h="219176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Средства в кассе и АТМ</a:t>
                      </a:r>
                    </a:p>
                  </a:txBody>
                  <a:tcPr marL="36000" marR="36000" marT="7640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57</a:t>
                      </a:r>
                    </a:p>
                  </a:txBody>
                  <a:tcPr marL="36000" marR="36000" marT="7640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64</a:t>
                      </a:r>
                    </a:p>
                  </a:txBody>
                  <a:tcPr marL="36000" marR="36000" marT="7640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36000" marR="36000" marT="7640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36000" marR="36000" marT="7640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173%</a:t>
                      </a:r>
                    </a:p>
                  </a:txBody>
                  <a:tcPr marL="36000" marR="36000" marT="7640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71714258"/>
                  </a:ext>
                </a:extLst>
              </a:tr>
              <a:tr h="219176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Средства в НБ РБ </a:t>
                      </a:r>
                    </a:p>
                  </a:txBody>
                  <a:tcPr marL="36000" marR="36000" marT="7640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293</a:t>
                      </a:r>
                    </a:p>
                  </a:txBody>
                  <a:tcPr marL="36000" marR="36000" marT="7640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325</a:t>
                      </a:r>
                    </a:p>
                  </a:txBody>
                  <a:tcPr marL="36000" marR="36000" marT="7640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101</a:t>
                      </a:r>
                    </a:p>
                  </a:txBody>
                  <a:tcPr marL="36000" marR="36000" marT="7640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224</a:t>
                      </a:r>
                    </a:p>
                  </a:txBody>
                  <a:tcPr marL="36000" marR="36000" marT="7640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221%</a:t>
                      </a:r>
                    </a:p>
                  </a:txBody>
                  <a:tcPr marL="36000" marR="36000" marT="7640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37440000"/>
                  </a:ext>
                </a:extLst>
              </a:tr>
              <a:tr h="219176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Средства в банках </a:t>
                      </a:r>
                    </a:p>
                  </a:txBody>
                  <a:tcPr marL="36000" marR="36000" marT="7640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93</a:t>
                      </a:r>
                    </a:p>
                  </a:txBody>
                  <a:tcPr marL="36000" marR="36000" marT="7640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36000" marR="36000" marT="7640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36000" marR="36000" marT="7640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-74</a:t>
                      </a:r>
                    </a:p>
                  </a:txBody>
                  <a:tcPr marL="36000" marR="36000" marT="7640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-74%</a:t>
                      </a:r>
                    </a:p>
                  </a:txBody>
                  <a:tcPr marL="36000" marR="36000" marT="7640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47760511"/>
                  </a:ext>
                </a:extLst>
              </a:tr>
              <a:tr h="219176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b="1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Кредитный портфель</a:t>
                      </a:r>
                    </a:p>
                  </a:txBody>
                  <a:tcPr marL="36000" marR="36000" marT="7640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1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916</a:t>
                      </a:r>
                    </a:p>
                  </a:txBody>
                  <a:tcPr marL="36000" marR="36000" marT="7640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1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969</a:t>
                      </a:r>
                    </a:p>
                  </a:txBody>
                  <a:tcPr marL="36000" marR="36000" marT="7640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1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993</a:t>
                      </a:r>
                    </a:p>
                  </a:txBody>
                  <a:tcPr marL="36000" marR="36000" marT="7640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1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-24</a:t>
                      </a:r>
                    </a:p>
                  </a:txBody>
                  <a:tcPr marL="36000" marR="36000" marT="7640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1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-2%</a:t>
                      </a:r>
                    </a:p>
                  </a:txBody>
                  <a:tcPr marL="36000" marR="36000" marT="7640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5488100"/>
                  </a:ext>
                </a:extLst>
              </a:tr>
              <a:tr h="219176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Корпоративный бизнес</a:t>
                      </a:r>
                    </a:p>
                  </a:txBody>
                  <a:tcPr marL="36000" marR="36000" marT="7640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741</a:t>
                      </a:r>
                    </a:p>
                  </a:txBody>
                  <a:tcPr marL="36000" marR="36000" marT="7640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817</a:t>
                      </a:r>
                    </a:p>
                  </a:txBody>
                  <a:tcPr marL="36000" marR="36000" marT="7640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771</a:t>
                      </a:r>
                    </a:p>
                  </a:txBody>
                  <a:tcPr marL="36000" marR="36000" marT="7640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46</a:t>
                      </a:r>
                    </a:p>
                  </a:txBody>
                  <a:tcPr marL="36000" marR="36000" marT="7640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6%</a:t>
                      </a:r>
                    </a:p>
                  </a:txBody>
                  <a:tcPr marL="36000" marR="36000" marT="7640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33713367"/>
                  </a:ext>
                </a:extLst>
              </a:tr>
              <a:tr h="219176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Розничный бизнес</a:t>
                      </a:r>
                    </a:p>
                  </a:txBody>
                  <a:tcPr marL="36000" marR="36000" marT="7640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144</a:t>
                      </a:r>
                    </a:p>
                  </a:txBody>
                  <a:tcPr marL="36000" marR="36000" marT="7640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121</a:t>
                      </a:r>
                    </a:p>
                  </a:txBody>
                  <a:tcPr marL="36000" marR="36000" marT="7640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187</a:t>
                      </a:r>
                    </a:p>
                  </a:txBody>
                  <a:tcPr marL="36000" marR="36000" marT="7640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-65</a:t>
                      </a:r>
                    </a:p>
                  </a:txBody>
                  <a:tcPr marL="36000" marR="36000" marT="7640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-35%</a:t>
                      </a:r>
                    </a:p>
                  </a:txBody>
                  <a:tcPr marL="36000" marR="36000" marT="7640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92227993"/>
                  </a:ext>
                </a:extLst>
              </a:tr>
              <a:tr h="219176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Кредиты ЛК</a:t>
                      </a:r>
                    </a:p>
                  </a:txBody>
                  <a:tcPr marL="36000" marR="36000" marT="7640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36000" marR="36000" marT="7640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36000" marR="36000" marT="7640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36000" marR="36000" marT="7640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-5</a:t>
                      </a:r>
                    </a:p>
                  </a:txBody>
                  <a:tcPr marL="36000" marR="36000" marT="7640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-13%</a:t>
                      </a:r>
                    </a:p>
                  </a:txBody>
                  <a:tcPr marL="36000" marR="36000" marT="7640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6619794"/>
                  </a:ext>
                </a:extLst>
              </a:tr>
              <a:tr h="219176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Резервы  по кредитам  </a:t>
                      </a:r>
                    </a:p>
                  </a:txBody>
                  <a:tcPr marL="36000" marR="36000" marT="7640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-33</a:t>
                      </a:r>
                    </a:p>
                  </a:txBody>
                  <a:tcPr marL="36000" marR="36000" marT="7640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-32</a:t>
                      </a:r>
                    </a:p>
                  </a:txBody>
                  <a:tcPr marL="36000" marR="36000" marT="7640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-27</a:t>
                      </a:r>
                    </a:p>
                  </a:txBody>
                  <a:tcPr marL="36000" marR="36000" marT="7640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-6</a:t>
                      </a:r>
                    </a:p>
                  </a:txBody>
                  <a:tcPr marL="36000" marR="36000" marT="7640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21%</a:t>
                      </a:r>
                    </a:p>
                  </a:txBody>
                  <a:tcPr marL="36000" marR="36000" marT="7640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2426531"/>
                  </a:ext>
                </a:extLst>
              </a:tr>
              <a:tr h="219176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Ценные бумаги</a:t>
                      </a:r>
                    </a:p>
                  </a:txBody>
                  <a:tcPr marL="36000" marR="36000" marT="7640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66</a:t>
                      </a:r>
                    </a:p>
                  </a:txBody>
                  <a:tcPr marL="36000" marR="36000" marT="7640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36000" marR="36000" marT="7640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79</a:t>
                      </a:r>
                    </a:p>
                  </a:txBody>
                  <a:tcPr marL="36000" marR="36000" marT="7640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-39</a:t>
                      </a:r>
                    </a:p>
                  </a:txBody>
                  <a:tcPr marL="36000" marR="36000" marT="7640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-49%</a:t>
                      </a:r>
                    </a:p>
                  </a:txBody>
                  <a:tcPr marL="36000" marR="36000" marT="7640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943076"/>
                  </a:ext>
                </a:extLst>
              </a:tr>
              <a:tr h="219176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Основные средства и НМА </a:t>
                      </a:r>
                    </a:p>
                  </a:txBody>
                  <a:tcPr marL="36000" marR="36000" marT="7640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36000" marR="36000" marT="7640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36000" marR="36000" marT="7640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36000" marR="36000" marT="7640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-14</a:t>
                      </a:r>
                    </a:p>
                  </a:txBody>
                  <a:tcPr marL="36000" marR="36000" marT="7640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-30%</a:t>
                      </a:r>
                    </a:p>
                  </a:txBody>
                  <a:tcPr marL="36000" marR="36000" marT="7640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31931219"/>
                  </a:ext>
                </a:extLst>
              </a:tr>
              <a:tr h="219176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Прочие активы</a:t>
                      </a:r>
                    </a:p>
                  </a:txBody>
                  <a:tcPr marL="36000" marR="36000" marT="7640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36000" marR="36000" marT="7640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36000" marR="36000" marT="7640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36000" marR="36000" marT="7640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-2</a:t>
                      </a:r>
                    </a:p>
                  </a:txBody>
                  <a:tcPr marL="36000" marR="36000" marT="7640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-7%</a:t>
                      </a:r>
                    </a:p>
                  </a:txBody>
                  <a:tcPr marL="36000" marR="36000" marT="7640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2488711"/>
                  </a:ext>
                </a:extLst>
              </a:tr>
              <a:tr h="219176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b="1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Итого Активы</a:t>
                      </a:r>
                    </a:p>
                  </a:txBody>
                  <a:tcPr marL="36000" marR="36000" marT="7640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C4D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1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1 451</a:t>
                      </a:r>
                    </a:p>
                  </a:txBody>
                  <a:tcPr marL="36000" marR="36000" marT="7640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C4D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1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1 445</a:t>
                      </a:r>
                    </a:p>
                  </a:txBody>
                  <a:tcPr marL="36000" marR="36000" marT="7640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C4D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1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1 338</a:t>
                      </a:r>
                    </a:p>
                  </a:txBody>
                  <a:tcPr marL="36000" marR="36000" marT="7640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C4D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1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107</a:t>
                      </a:r>
                    </a:p>
                  </a:txBody>
                  <a:tcPr marL="36000" marR="36000" marT="7640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C4D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1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8%</a:t>
                      </a:r>
                    </a:p>
                  </a:txBody>
                  <a:tcPr marL="36000" marR="36000" marT="7640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C4D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4243470"/>
                  </a:ext>
                </a:extLst>
              </a:tr>
              <a:tr h="219176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b="1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Пассивы</a:t>
                      </a:r>
                    </a:p>
                  </a:txBody>
                  <a:tcPr marL="36000" marR="36000" marT="7640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000" marR="36000" marT="7640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000" marR="36000" marT="7640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000" marR="36000" marT="7640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000" marR="36000" marT="7640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000" marR="36000" marT="7640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01424650"/>
                  </a:ext>
                </a:extLst>
              </a:tr>
              <a:tr h="219176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Межбанковские кредиты</a:t>
                      </a:r>
                    </a:p>
                  </a:txBody>
                  <a:tcPr marL="36000" marR="36000" marT="7640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92</a:t>
                      </a:r>
                    </a:p>
                  </a:txBody>
                  <a:tcPr marL="36000" marR="36000" marT="7640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63</a:t>
                      </a:r>
                    </a:p>
                  </a:txBody>
                  <a:tcPr marL="36000" marR="36000" marT="7640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101</a:t>
                      </a:r>
                    </a:p>
                  </a:txBody>
                  <a:tcPr marL="36000" marR="36000" marT="7640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-38</a:t>
                      </a:r>
                    </a:p>
                  </a:txBody>
                  <a:tcPr marL="36000" marR="36000" marT="7640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-38%</a:t>
                      </a:r>
                    </a:p>
                  </a:txBody>
                  <a:tcPr marL="36000" marR="36000" marT="7640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78473386"/>
                  </a:ext>
                </a:extLst>
              </a:tr>
              <a:tr h="219176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Средства клиентов </a:t>
                      </a:r>
                    </a:p>
                  </a:txBody>
                  <a:tcPr marL="36000" marR="36000" marT="7640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1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999</a:t>
                      </a:r>
                    </a:p>
                  </a:txBody>
                  <a:tcPr marL="36000" marR="36000" marT="7640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1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950</a:t>
                      </a:r>
                    </a:p>
                  </a:txBody>
                  <a:tcPr marL="36000" marR="36000" marT="7640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1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859</a:t>
                      </a:r>
                    </a:p>
                  </a:txBody>
                  <a:tcPr marL="36000" marR="36000" marT="7640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1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91</a:t>
                      </a:r>
                    </a:p>
                  </a:txBody>
                  <a:tcPr marL="36000" marR="36000" marT="7640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1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11%</a:t>
                      </a:r>
                    </a:p>
                  </a:txBody>
                  <a:tcPr marL="36000" marR="36000" marT="7640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11474837"/>
                  </a:ext>
                </a:extLst>
              </a:tr>
              <a:tr h="219176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    Корпоративный бизнес</a:t>
                      </a:r>
                    </a:p>
                  </a:txBody>
                  <a:tcPr marL="36000" marR="36000" marT="7640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525</a:t>
                      </a:r>
                    </a:p>
                  </a:txBody>
                  <a:tcPr marL="36000" marR="36000" marT="7640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558</a:t>
                      </a:r>
                    </a:p>
                  </a:txBody>
                  <a:tcPr marL="36000" marR="36000" marT="7640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462</a:t>
                      </a:r>
                    </a:p>
                  </a:txBody>
                  <a:tcPr marL="36000" marR="36000" marT="7640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95</a:t>
                      </a:r>
                    </a:p>
                  </a:txBody>
                  <a:tcPr marL="36000" marR="36000" marT="7640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21%</a:t>
                      </a:r>
                    </a:p>
                  </a:txBody>
                  <a:tcPr marL="36000" marR="36000" marT="7640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89041175"/>
                  </a:ext>
                </a:extLst>
              </a:tr>
              <a:tr h="219176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    Розничный бизнес</a:t>
                      </a:r>
                    </a:p>
                  </a:txBody>
                  <a:tcPr marL="36000" marR="36000" marT="7640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475</a:t>
                      </a:r>
                    </a:p>
                  </a:txBody>
                  <a:tcPr marL="36000" marR="36000" marT="7640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392</a:t>
                      </a:r>
                    </a:p>
                  </a:txBody>
                  <a:tcPr marL="36000" marR="36000" marT="7640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397</a:t>
                      </a:r>
                    </a:p>
                  </a:txBody>
                  <a:tcPr marL="36000" marR="36000" marT="7640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-5</a:t>
                      </a:r>
                    </a:p>
                  </a:txBody>
                  <a:tcPr marL="36000" marR="36000" marT="7640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-1%</a:t>
                      </a:r>
                    </a:p>
                  </a:txBody>
                  <a:tcPr marL="36000" marR="36000" marT="7640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7257969"/>
                  </a:ext>
                </a:extLst>
              </a:tr>
              <a:tr h="219176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Выпущенные облигации </a:t>
                      </a:r>
                    </a:p>
                  </a:txBody>
                  <a:tcPr marL="36000" marR="36000" marT="7640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67</a:t>
                      </a:r>
                    </a:p>
                  </a:txBody>
                  <a:tcPr marL="36000" marR="36000" marT="7640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82</a:t>
                      </a:r>
                    </a:p>
                  </a:txBody>
                  <a:tcPr marL="36000" marR="36000" marT="7640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87</a:t>
                      </a:r>
                    </a:p>
                  </a:txBody>
                  <a:tcPr marL="36000" marR="36000" marT="7640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-5</a:t>
                      </a:r>
                    </a:p>
                  </a:txBody>
                  <a:tcPr marL="36000" marR="36000" marT="7640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-6%</a:t>
                      </a:r>
                    </a:p>
                  </a:txBody>
                  <a:tcPr marL="36000" marR="36000" marT="7640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03284524"/>
                  </a:ext>
                </a:extLst>
              </a:tr>
              <a:tr h="219176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Прочие обязательства</a:t>
                      </a:r>
                    </a:p>
                  </a:txBody>
                  <a:tcPr marL="36000" marR="36000" marT="7640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47</a:t>
                      </a:r>
                    </a:p>
                  </a:txBody>
                  <a:tcPr marL="36000" marR="36000" marT="7640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67</a:t>
                      </a:r>
                    </a:p>
                  </a:txBody>
                  <a:tcPr marL="36000" marR="36000" marT="7640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66</a:t>
                      </a:r>
                    </a:p>
                  </a:txBody>
                  <a:tcPr marL="36000" marR="36000" marT="7640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36000" marR="36000" marT="7640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2%</a:t>
                      </a:r>
                    </a:p>
                  </a:txBody>
                  <a:tcPr marL="36000" marR="36000" marT="7640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77314701"/>
                  </a:ext>
                </a:extLst>
              </a:tr>
              <a:tr h="219176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Долгосрочные кредиты</a:t>
                      </a:r>
                    </a:p>
                  </a:txBody>
                  <a:tcPr marL="36000" marR="36000" marT="7640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49</a:t>
                      </a:r>
                    </a:p>
                  </a:txBody>
                  <a:tcPr marL="36000" marR="36000" marT="7640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53</a:t>
                      </a:r>
                    </a:p>
                  </a:txBody>
                  <a:tcPr marL="36000" marR="36000" marT="7640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36000" marR="36000" marT="7640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37</a:t>
                      </a:r>
                    </a:p>
                  </a:txBody>
                  <a:tcPr marL="36000" marR="36000" marT="7640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232%</a:t>
                      </a:r>
                    </a:p>
                  </a:txBody>
                  <a:tcPr marL="36000" marR="36000" marT="7640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8802577"/>
                  </a:ext>
                </a:extLst>
              </a:tr>
              <a:tr h="219176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Собственный капитал</a:t>
                      </a:r>
                    </a:p>
                  </a:txBody>
                  <a:tcPr marL="36000" marR="36000" marT="7640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197</a:t>
                      </a:r>
                    </a:p>
                  </a:txBody>
                  <a:tcPr marL="36000" marR="36000" marT="7640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230</a:t>
                      </a:r>
                    </a:p>
                  </a:txBody>
                  <a:tcPr marL="36000" marR="36000" marT="7640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209</a:t>
                      </a:r>
                    </a:p>
                  </a:txBody>
                  <a:tcPr marL="36000" marR="36000" marT="7640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36000" marR="36000" marT="7640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10%</a:t>
                      </a:r>
                    </a:p>
                  </a:txBody>
                  <a:tcPr marL="36000" marR="36000" marT="7640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6055978"/>
                  </a:ext>
                </a:extLst>
              </a:tr>
              <a:tr h="219176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b="1" i="0" u="none" strike="noStrike" dirty="0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Итого Пассивы</a:t>
                      </a:r>
                    </a:p>
                  </a:txBody>
                  <a:tcPr marL="36000" marR="36000" marT="7640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C4D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1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1 451</a:t>
                      </a:r>
                    </a:p>
                  </a:txBody>
                  <a:tcPr marL="36000" marR="36000" marT="7640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C4D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1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1 445</a:t>
                      </a:r>
                    </a:p>
                  </a:txBody>
                  <a:tcPr marL="36000" marR="36000" marT="7640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C4D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1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1 338</a:t>
                      </a:r>
                    </a:p>
                  </a:txBody>
                  <a:tcPr marL="36000" marR="36000" marT="7640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C4D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1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107</a:t>
                      </a:r>
                    </a:p>
                  </a:txBody>
                  <a:tcPr marL="36000" marR="36000" marT="7640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C4D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1" i="0" u="none" strike="noStrike" dirty="0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8%</a:t>
                      </a:r>
                    </a:p>
                  </a:txBody>
                  <a:tcPr marL="36000" marR="36000" marT="7640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C4D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9304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61988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11770"/>
            <a:ext cx="7430763" cy="796950"/>
          </a:xfrm>
        </p:spPr>
        <p:txBody>
          <a:bodyPr/>
          <a:lstStyle/>
          <a:p>
            <a:r>
              <a:rPr lang="ru-RU" sz="2800" dirty="0">
                <a:solidFill>
                  <a:srgbClr val="D2533C"/>
                </a:solidFill>
                <a:latin typeface="Cambria"/>
                <a:ea typeface="+mn-ea"/>
                <a:cs typeface="+mn-cs"/>
              </a:rPr>
              <a:t>Выполнение финансового результата </a:t>
            </a:r>
            <a:r>
              <a:rPr lang="ru-RU" sz="2800" dirty="0" smtClean="0"/>
              <a:t>Банка</a:t>
            </a:r>
            <a:endParaRPr lang="ru-RU" sz="28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4294967295"/>
          </p:nvPr>
        </p:nvSpPr>
        <p:spPr>
          <a:xfrm>
            <a:off x="8532440" y="5630863"/>
            <a:ext cx="476250" cy="396875"/>
          </a:xfrm>
        </p:spPr>
        <p:txBody>
          <a:bodyPr/>
          <a:lstStyle/>
          <a:p>
            <a:fld id="{40438236-5C7E-4EA1-BD71-200CBE40BD83}" type="slidenum">
              <a:rPr lang="ru-RU" smtClean="0">
                <a:solidFill>
                  <a:srgbClr val="3B3B4B"/>
                </a:solidFill>
              </a:rPr>
              <a:pPr/>
              <a:t>6</a:t>
            </a:fld>
            <a:endParaRPr lang="ru-RU" dirty="0">
              <a:solidFill>
                <a:srgbClr val="3B3B4B"/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3144" y="163784"/>
            <a:ext cx="293352" cy="45690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</p:pic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7916548"/>
              </p:ext>
            </p:extLst>
          </p:nvPr>
        </p:nvGraphicFramePr>
        <p:xfrm>
          <a:off x="179510" y="933074"/>
          <a:ext cx="8280921" cy="5592270"/>
        </p:xfrm>
        <a:graphic>
          <a:graphicData uri="http://schemas.openxmlformats.org/drawingml/2006/table">
            <a:tbl>
              <a:tblPr/>
              <a:tblGrid>
                <a:gridCol w="4241446">
                  <a:extLst>
                    <a:ext uri="{9D8B030D-6E8A-4147-A177-3AD203B41FA5}">
                      <a16:colId xmlns:a16="http://schemas.microsoft.com/office/drawing/2014/main" val="3102484771"/>
                    </a:ext>
                  </a:extLst>
                </a:gridCol>
                <a:gridCol w="807895">
                  <a:extLst>
                    <a:ext uri="{9D8B030D-6E8A-4147-A177-3AD203B41FA5}">
                      <a16:colId xmlns:a16="http://schemas.microsoft.com/office/drawing/2014/main" val="2044438598"/>
                    </a:ext>
                  </a:extLst>
                </a:gridCol>
                <a:gridCol w="807895">
                  <a:extLst>
                    <a:ext uri="{9D8B030D-6E8A-4147-A177-3AD203B41FA5}">
                      <a16:colId xmlns:a16="http://schemas.microsoft.com/office/drawing/2014/main" val="2408225961"/>
                    </a:ext>
                  </a:extLst>
                </a:gridCol>
                <a:gridCol w="807895">
                  <a:extLst>
                    <a:ext uri="{9D8B030D-6E8A-4147-A177-3AD203B41FA5}">
                      <a16:colId xmlns:a16="http://schemas.microsoft.com/office/drawing/2014/main" val="750707788"/>
                    </a:ext>
                  </a:extLst>
                </a:gridCol>
                <a:gridCol w="807895">
                  <a:extLst>
                    <a:ext uri="{9D8B030D-6E8A-4147-A177-3AD203B41FA5}">
                      <a16:colId xmlns:a16="http://schemas.microsoft.com/office/drawing/2014/main" val="3733181621"/>
                    </a:ext>
                  </a:extLst>
                </a:gridCol>
                <a:gridCol w="807895">
                  <a:extLst>
                    <a:ext uri="{9D8B030D-6E8A-4147-A177-3AD203B41FA5}">
                      <a16:colId xmlns:a16="http://schemas.microsoft.com/office/drawing/2014/main" val="1887304754"/>
                    </a:ext>
                  </a:extLst>
                </a:gridCol>
              </a:tblGrid>
              <a:tr h="383270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в миллионах </a:t>
                      </a:r>
                      <a:r>
                        <a:rPr lang="en-US" sz="1200" b="1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USD</a:t>
                      </a:r>
                    </a:p>
                  </a:txBody>
                  <a:tcPr marL="36000" marR="36000" marT="7640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C4D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2019</a:t>
                      </a:r>
                    </a:p>
                  </a:txBody>
                  <a:tcPr marL="36000" marR="36000" marT="7640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4C4D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2020</a:t>
                      </a:r>
                    </a:p>
                  </a:txBody>
                  <a:tcPr marL="36000" marR="36000" marT="7640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4C4D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2020 стратегия </a:t>
                      </a:r>
                    </a:p>
                  </a:txBody>
                  <a:tcPr marL="36000" marR="36000" marT="7640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C4D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Отклонение факт/бюджет</a:t>
                      </a:r>
                    </a:p>
                  </a:txBody>
                  <a:tcPr marL="36000" marR="36000" marT="7640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C4D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8088767"/>
                  </a:ext>
                </a:extLst>
              </a:tr>
              <a:tr h="26045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факт</a:t>
                      </a:r>
                    </a:p>
                  </a:txBody>
                  <a:tcPr marL="36000" marR="36000" marT="7640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C4D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факт</a:t>
                      </a:r>
                    </a:p>
                  </a:txBody>
                  <a:tcPr marL="36000" marR="36000" marT="7640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C4D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$m </a:t>
                      </a:r>
                    </a:p>
                  </a:txBody>
                  <a:tcPr marL="36000" marR="36000" marT="7640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C4D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% </a:t>
                      </a:r>
                    </a:p>
                  </a:txBody>
                  <a:tcPr marL="36000" marR="36000" marT="7640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C4D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4121529"/>
                  </a:ext>
                </a:extLst>
              </a:tr>
              <a:tr h="26045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Процентный доход</a:t>
                      </a:r>
                    </a:p>
                  </a:txBody>
                  <a:tcPr marL="36000" marR="36000" marT="7640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106,0</a:t>
                      </a:r>
                    </a:p>
                  </a:txBody>
                  <a:tcPr marL="36000" marR="36000" marT="7640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93,1</a:t>
                      </a:r>
                    </a:p>
                  </a:txBody>
                  <a:tcPr marL="36000" marR="36000" marT="7640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105,4</a:t>
                      </a:r>
                    </a:p>
                  </a:txBody>
                  <a:tcPr marL="36000" marR="36000" marT="7640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-12,2</a:t>
                      </a:r>
                    </a:p>
                  </a:txBody>
                  <a:tcPr marL="36000" marR="36000" marT="7640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-12%</a:t>
                      </a:r>
                    </a:p>
                  </a:txBody>
                  <a:tcPr marL="36000" marR="36000" marT="7640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05716951"/>
                  </a:ext>
                </a:extLst>
              </a:tr>
              <a:tr h="26045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Процентный расход</a:t>
                      </a:r>
                    </a:p>
                  </a:txBody>
                  <a:tcPr marL="36000" marR="36000" marT="7640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-44,0</a:t>
                      </a:r>
                    </a:p>
                  </a:txBody>
                  <a:tcPr marL="36000" marR="36000" marT="7640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-42,0</a:t>
                      </a:r>
                    </a:p>
                  </a:txBody>
                  <a:tcPr marL="36000" marR="36000" marT="7640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-42,6</a:t>
                      </a:r>
                    </a:p>
                  </a:txBody>
                  <a:tcPr marL="36000" marR="36000" marT="7640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0,6</a:t>
                      </a:r>
                    </a:p>
                  </a:txBody>
                  <a:tcPr marL="36000" marR="36000" marT="7640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-1%</a:t>
                      </a:r>
                    </a:p>
                  </a:txBody>
                  <a:tcPr marL="36000" marR="36000" marT="7640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85563989"/>
                  </a:ext>
                </a:extLst>
              </a:tr>
              <a:tr h="26045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1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Чистая процентная маржа</a:t>
                      </a:r>
                    </a:p>
                  </a:txBody>
                  <a:tcPr marL="36000" marR="36000" marT="7640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1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62,1</a:t>
                      </a:r>
                    </a:p>
                  </a:txBody>
                  <a:tcPr marL="36000" marR="36000" marT="7640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1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51,1</a:t>
                      </a:r>
                    </a:p>
                  </a:txBody>
                  <a:tcPr marL="36000" marR="36000" marT="7640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1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62,8</a:t>
                      </a:r>
                    </a:p>
                  </a:txBody>
                  <a:tcPr marL="36000" marR="36000" marT="7640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1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-11,6</a:t>
                      </a:r>
                    </a:p>
                  </a:txBody>
                  <a:tcPr marL="36000" marR="36000" marT="7640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1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-19%</a:t>
                      </a:r>
                    </a:p>
                  </a:txBody>
                  <a:tcPr marL="36000" marR="36000" marT="7640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152776"/>
                  </a:ext>
                </a:extLst>
              </a:tr>
              <a:tr h="26045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Резервы по кредитам</a:t>
                      </a:r>
                    </a:p>
                  </a:txBody>
                  <a:tcPr marL="36000" marR="36000" marT="7640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-4,6</a:t>
                      </a:r>
                    </a:p>
                  </a:txBody>
                  <a:tcPr marL="36000" marR="36000" marT="7640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-3,0</a:t>
                      </a:r>
                    </a:p>
                  </a:txBody>
                  <a:tcPr marL="36000" marR="36000" marT="7640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-6,8</a:t>
                      </a:r>
                    </a:p>
                  </a:txBody>
                  <a:tcPr marL="36000" marR="36000" marT="7640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3,8</a:t>
                      </a:r>
                    </a:p>
                  </a:txBody>
                  <a:tcPr marL="36000" marR="36000" marT="7640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-56%</a:t>
                      </a:r>
                    </a:p>
                  </a:txBody>
                  <a:tcPr marL="36000" marR="36000" marT="7640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60871017"/>
                  </a:ext>
                </a:extLst>
              </a:tr>
              <a:tr h="26045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1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Чистая процентная маржа после резервов </a:t>
                      </a:r>
                    </a:p>
                  </a:txBody>
                  <a:tcPr marL="36000" marR="36000" marT="7640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1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57,5</a:t>
                      </a:r>
                    </a:p>
                  </a:txBody>
                  <a:tcPr marL="36000" marR="36000" marT="7640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1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48,1</a:t>
                      </a:r>
                    </a:p>
                  </a:txBody>
                  <a:tcPr marL="36000" marR="36000" marT="7640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1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56,0</a:t>
                      </a:r>
                    </a:p>
                  </a:txBody>
                  <a:tcPr marL="36000" marR="36000" marT="7640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1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-7,9</a:t>
                      </a:r>
                    </a:p>
                  </a:txBody>
                  <a:tcPr marL="36000" marR="36000" marT="7640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1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-14%</a:t>
                      </a:r>
                    </a:p>
                  </a:txBody>
                  <a:tcPr marL="36000" marR="36000" marT="7640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7557957"/>
                  </a:ext>
                </a:extLst>
              </a:tr>
              <a:tr h="26045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Комиссионная прибыль</a:t>
                      </a:r>
                    </a:p>
                  </a:txBody>
                  <a:tcPr marL="36000" marR="36000" marT="7640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56,1</a:t>
                      </a:r>
                    </a:p>
                  </a:txBody>
                  <a:tcPr marL="36000" marR="36000" marT="7640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68,7</a:t>
                      </a:r>
                    </a:p>
                  </a:txBody>
                  <a:tcPr marL="36000" marR="36000" marT="7640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53,5</a:t>
                      </a:r>
                    </a:p>
                  </a:txBody>
                  <a:tcPr marL="36000" marR="36000" marT="7640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15,2</a:t>
                      </a:r>
                    </a:p>
                  </a:txBody>
                  <a:tcPr marL="36000" marR="36000" marT="7640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28%</a:t>
                      </a:r>
                    </a:p>
                  </a:txBody>
                  <a:tcPr marL="36000" marR="36000" marT="7640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76988330"/>
                  </a:ext>
                </a:extLst>
              </a:tr>
              <a:tr h="26045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Прочие резервы (внебаланс и прочие активы) </a:t>
                      </a:r>
                    </a:p>
                  </a:txBody>
                  <a:tcPr marL="36000" marR="36000" marT="7640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0,3</a:t>
                      </a:r>
                    </a:p>
                  </a:txBody>
                  <a:tcPr marL="36000" marR="36000" marT="7640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0,7</a:t>
                      </a:r>
                    </a:p>
                  </a:txBody>
                  <a:tcPr marL="36000" marR="36000" marT="7640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-0,1</a:t>
                      </a:r>
                    </a:p>
                  </a:txBody>
                  <a:tcPr marL="36000" marR="36000" marT="7640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0,8</a:t>
                      </a:r>
                    </a:p>
                  </a:txBody>
                  <a:tcPr marL="36000" marR="36000" marT="7640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-1189%</a:t>
                      </a:r>
                    </a:p>
                  </a:txBody>
                  <a:tcPr marL="36000" marR="36000" marT="7640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0703587"/>
                  </a:ext>
                </a:extLst>
              </a:tr>
              <a:tr h="26045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Прочий доход / расход</a:t>
                      </a:r>
                    </a:p>
                  </a:txBody>
                  <a:tcPr marL="36000" marR="36000" marT="7640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2,1</a:t>
                      </a:r>
                    </a:p>
                  </a:txBody>
                  <a:tcPr marL="36000" marR="36000" marT="7640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1,3</a:t>
                      </a:r>
                    </a:p>
                  </a:txBody>
                  <a:tcPr marL="36000" marR="36000" marT="7640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2,0</a:t>
                      </a:r>
                    </a:p>
                  </a:txBody>
                  <a:tcPr marL="36000" marR="36000" marT="7640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-0,7</a:t>
                      </a:r>
                    </a:p>
                  </a:txBody>
                  <a:tcPr marL="36000" marR="36000" marT="7640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-34%</a:t>
                      </a:r>
                    </a:p>
                  </a:txBody>
                  <a:tcPr marL="36000" marR="36000" marT="7640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23808090"/>
                  </a:ext>
                </a:extLst>
              </a:tr>
              <a:tr h="26045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1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Итого операционный доход </a:t>
                      </a:r>
                    </a:p>
                  </a:txBody>
                  <a:tcPr marL="36000" marR="36000" marT="7640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C4D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1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116,0</a:t>
                      </a:r>
                    </a:p>
                  </a:txBody>
                  <a:tcPr marL="36000" marR="36000" marT="7640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C4D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1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118,9</a:t>
                      </a:r>
                    </a:p>
                  </a:txBody>
                  <a:tcPr marL="36000" marR="36000" marT="7640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C4D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1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111,4</a:t>
                      </a:r>
                    </a:p>
                  </a:txBody>
                  <a:tcPr marL="36000" marR="36000" marT="7640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C4D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1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7,4</a:t>
                      </a:r>
                    </a:p>
                  </a:txBody>
                  <a:tcPr marL="36000" marR="36000" marT="7640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C4D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1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7%</a:t>
                      </a:r>
                    </a:p>
                  </a:txBody>
                  <a:tcPr marL="36000" marR="36000" marT="7640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C4D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5472424"/>
                  </a:ext>
                </a:extLst>
              </a:tr>
              <a:tr h="26045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 Прочие доходы</a:t>
                      </a:r>
                    </a:p>
                  </a:txBody>
                  <a:tcPr marL="36000" marR="36000" marT="7640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-3,9</a:t>
                      </a:r>
                    </a:p>
                  </a:txBody>
                  <a:tcPr marL="36000" marR="36000" marT="7640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45,2</a:t>
                      </a:r>
                    </a:p>
                  </a:txBody>
                  <a:tcPr marL="36000" marR="36000" marT="7640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11,8</a:t>
                      </a:r>
                    </a:p>
                  </a:txBody>
                  <a:tcPr marL="36000" marR="36000" marT="7640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33,5</a:t>
                      </a:r>
                    </a:p>
                  </a:txBody>
                  <a:tcPr marL="36000" marR="36000" marT="7640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284%</a:t>
                      </a:r>
                    </a:p>
                  </a:txBody>
                  <a:tcPr marL="36000" marR="36000" marT="7640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542855"/>
                  </a:ext>
                </a:extLst>
              </a:tr>
              <a:tr h="26045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Затраты на персонал</a:t>
                      </a:r>
                    </a:p>
                  </a:txBody>
                  <a:tcPr marL="36000" marR="36000" marT="7640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-40,9</a:t>
                      </a:r>
                    </a:p>
                  </a:txBody>
                  <a:tcPr marL="36000" marR="36000" marT="7640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-36,5</a:t>
                      </a:r>
                    </a:p>
                  </a:txBody>
                  <a:tcPr marL="36000" marR="36000" marT="7640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-37,7</a:t>
                      </a:r>
                    </a:p>
                  </a:txBody>
                  <a:tcPr marL="36000" marR="36000" marT="7640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1,2</a:t>
                      </a:r>
                    </a:p>
                  </a:txBody>
                  <a:tcPr marL="36000" marR="36000" marT="7640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-3%</a:t>
                      </a:r>
                    </a:p>
                  </a:txBody>
                  <a:tcPr marL="36000" marR="36000" marT="7640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29645879"/>
                  </a:ext>
                </a:extLst>
              </a:tr>
              <a:tr h="26045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Административные расходы </a:t>
                      </a:r>
                    </a:p>
                  </a:txBody>
                  <a:tcPr marL="36000" marR="36000" marT="7640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-23,5</a:t>
                      </a:r>
                    </a:p>
                  </a:txBody>
                  <a:tcPr marL="36000" marR="36000" marT="7640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-22,3</a:t>
                      </a:r>
                    </a:p>
                  </a:txBody>
                  <a:tcPr marL="36000" marR="36000" marT="7640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-25,5</a:t>
                      </a:r>
                    </a:p>
                  </a:txBody>
                  <a:tcPr marL="36000" marR="36000" marT="7640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3,2</a:t>
                      </a:r>
                    </a:p>
                  </a:txBody>
                  <a:tcPr marL="36000" marR="36000" marT="7640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-13%</a:t>
                      </a:r>
                    </a:p>
                  </a:txBody>
                  <a:tcPr marL="36000" marR="36000" marT="7640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80967964"/>
                  </a:ext>
                </a:extLst>
              </a:tr>
              <a:tr h="26045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1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Операционные расходы  </a:t>
                      </a:r>
                    </a:p>
                  </a:txBody>
                  <a:tcPr marL="36000" marR="36000" marT="7640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1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-64,5</a:t>
                      </a:r>
                    </a:p>
                  </a:txBody>
                  <a:tcPr marL="36000" marR="36000" marT="7640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1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-58,7</a:t>
                      </a:r>
                    </a:p>
                  </a:txBody>
                  <a:tcPr marL="36000" marR="36000" marT="7640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1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-63,2</a:t>
                      </a:r>
                    </a:p>
                  </a:txBody>
                  <a:tcPr marL="36000" marR="36000" marT="7640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1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4,4</a:t>
                      </a:r>
                    </a:p>
                  </a:txBody>
                  <a:tcPr marL="36000" marR="36000" marT="7640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1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-7%</a:t>
                      </a:r>
                    </a:p>
                  </a:txBody>
                  <a:tcPr marL="36000" marR="36000" marT="7640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3913823"/>
                  </a:ext>
                </a:extLst>
              </a:tr>
              <a:tr h="26045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1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Прибыль до налогов</a:t>
                      </a:r>
                    </a:p>
                  </a:txBody>
                  <a:tcPr marL="36000" marR="36000" marT="7640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C4D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1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47,6</a:t>
                      </a:r>
                    </a:p>
                  </a:txBody>
                  <a:tcPr marL="36000" marR="36000" marT="7640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C4D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1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105,4</a:t>
                      </a:r>
                    </a:p>
                  </a:txBody>
                  <a:tcPr marL="36000" marR="36000" marT="7640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C4D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1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60,1</a:t>
                      </a:r>
                    </a:p>
                  </a:txBody>
                  <a:tcPr marL="36000" marR="36000" marT="7640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C4D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1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45,3</a:t>
                      </a:r>
                    </a:p>
                  </a:txBody>
                  <a:tcPr marL="36000" marR="36000" marT="7640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C4D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1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76%</a:t>
                      </a:r>
                    </a:p>
                  </a:txBody>
                  <a:tcPr marL="36000" marR="36000" marT="7640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C4D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0990752"/>
                  </a:ext>
                </a:extLst>
              </a:tr>
              <a:tr h="26045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Налог на прибыль и дивиденды</a:t>
                      </a:r>
                    </a:p>
                  </a:txBody>
                  <a:tcPr marL="36000" marR="36000" marT="7640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-14,1</a:t>
                      </a:r>
                    </a:p>
                  </a:txBody>
                  <a:tcPr marL="36000" marR="36000" marT="7640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-28,4</a:t>
                      </a:r>
                    </a:p>
                  </a:txBody>
                  <a:tcPr marL="36000" marR="36000" marT="7640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-18,1</a:t>
                      </a:r>
                    </a:p>
                  </a:txBody>
                  <a:tcPr marL="36000" marR="36000" marT="7640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-10,3</a:t>
                      </a:r>
                    </a:p>
                  </a:txBody>
                  <a:tcPr marL="36000" marR="36000" marT="7640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57%</a:t>
                      </a:r>
                    </a:p>
                  </a:txBody>
                  <a:tcPr marL="36000" marR="36000" marT="7640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0593099"/>
                  </a:ext>
                </a:extLst>
              </a:tr>
              <a:tr h="26045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1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Чистая прибыль</a:t>
                      </a:r>
                    </a:p>
                  </a:txBody>
                  <a:tcPr marL="36000" marR="36000" marT="7640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C4D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1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33,6</a:t>
                      </a:r>
                    </a:p>
                  </a:txBody>
                  <a:tcPr marL="36000" marR="36000" marT="7640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C4D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1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77,0</a:t>
                      </a:r>
                    </a:p>
                  </a:txBody>
                  <a:tcPr marL="36000" marR="36000" marT="7640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C4D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1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42,0</a:t>
                      </a:r>
                    </a:p>
                  </a:txBody>
                  <a:tcPr marL="36000" marR="36000" marT="7640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C4D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1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35,0</a:t>
                      </a:r>
                    </a:p>
                  </a:txBody>
                  <a:tcPr marL="36000" marR="36000" marT="7640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C4D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1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84%</a:t>
                      </a:r>
                    </a:p>
                  </a:txBody>
                  <a:tcPr marL="36000" marR="36000" marT="7640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C4D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9813980"/>
                  </a:ext>
                </a:extLst>
              </a:tr>
              <a:tr h="26045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Переоценка недвижимости</a:t>
                      </a:r>
                    </a:p>
                  </a:txBody>
                  <a:tcPr marL="36000" marR="36000" marT="7640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0,1</a:t>
                      </a:r>
                    </a:p>
                  </a:txBody>
                  <a:tcPr marL="36000" marR="36000" marT="7640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2,4</a:t>
                      </a:r>
                    </a:p>
                  </a:txBody>
                  <a:tcPr marL="36000" marR="36000" marT="7640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1,2</a:t>
                      </a:r>
                    </a:p>
                  </a:txBody>
                  <a:tcPr marL="36000" marR="36000" marT="7640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1,3</a:t>
                      </a:r>
                    </a:p>
                  </a:txBody>
                  <a:tcPr marL="36000" marR="36000" marT="7640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110%</a:t>
                      </a:r>
                    </a:p>
                  </a:txBody>
                  <a:tcPr marL="36000" marR="36000" marT="7640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73453157"/>
                  </a:ext>
                </a:extLst>
              </a:tr>
              <a:tr h="26045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Трансляционные разницы</a:t>
                      </a:r>
                    </a:p>
                  </a:txBody>
                  <a:tcPr marL="36000" marR="36000" marT="7640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4,2</a:t>
                      </a:r>
                    </a:p>
                  </a:txBody>
                  <a:tcPr marL="36000" marR="36000" marT="7640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-46,4</a:t>
                      </a:r>
                    </a:p>
                  </a:txBody>
                  <a:tcPr marL="36000" marR="36000" marT="7640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-13,2</a:t>
                      </a:r>
                    </a:p>
                  </a:txBody>
                  <a:tcPr marL="36000" marR="36000" marT="7640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-33,1</a:t>
                      </a:r>
                    </a:p>
                  </a:txBody>
                  <a:tcPr marL="36000" marR="36000" marT="7640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250%</a:t>
                      </a:r>
                    </a:p>
                  </a:txBody>
                  <a:tcPr marL="36000" marR="36000" marT="7640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70582766"/>
                  </a:ext>
                </a:extLst>
              </a:tr>
              <a:tr h="26045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1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Совокупный доход </a:t>
                      </a:r>
                    </a:p>
                  </a:txBody>
                  <a:tcPr marL="36000" marR="36000" marT="7640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C4D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1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37,9</a:t>
                      </a:r>
                    </a:p>
                  </a:txBody>
                  <a:tcPr marL="36000" marR="36000" marT="7640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C4D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1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33,1</a:t>
                      </a:r>
                    </a:p>
                  </a:txBody>
                  <a:tcPr marL="36000" marR="36000" marT="7640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C4D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1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29,9</a:t>
                      </a:r>
                    </a:p>
                  </a:txBody>
                  <a:tcPr marL="36000" marR="36000" marT="7640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C4D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1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3,2</a:t>
                      </a:r>
                    </a:p>
                  </a:txBody>
                  <a:tcPr marL="36000" marR="36000" marT="7640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C4D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1" i="0" u="none" strike="noStrike" dirty="0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11%</a:t>
                      </a:r>
                    </a:p>
                  </a:txBody>
                  <a:tcPr marL="36000" marR="36000" marT="7640" marB="0" anchor="ctr">
                    <a:lnL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B9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C4D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23029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45258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38236-5C7E-4EA1-BD71-200CBE40BD83}" type="slidenum">
              <a:rPr lang="ru-RU" smtClean="0"/>
              <a:pPr/>
              <a:t>7</a:t>
            </a:fld>
            <a:endParaRPr lang="ru-RU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167065" y="196594"/>
            <a:ext cx="8367335" cy="6009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</a:pPr>
            <a:r>
              <a:rPr lang="ru-RU" sz="2800" spc="-100" dirty="0" smtClean="0">
                <a:solidFill>
                  <a:srgbClr val="D2533C"/>
                </a:solidFill>
                <a:latin typeface="Cambria"/>
              </a:rPr>
              <a:t>Реализация Стратегии корпоративного бизнеса</a:t>
            </a:r>
            <a:endParaRPr lang="ru-RU" sz="2800" spc="-100" dirty="0">
              <a:solidFill>
                <a:schemeClr val="tx2"/>
              </a:solidFill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7127793"/>
              </p:ext>
            </p:extLst>
          </p:nvPr>
        </p:nvGraphicFramePr>
        <p:xfrm>
          <a:off x="167065" y="904659"/>
          <a:ext cx="8367335" cy="50922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35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238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22518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Бизнес-сегмент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Основные мероприятия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 по реализации Стратегии в 2020 г.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18238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Продажи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00000"/>
                        </a:lnSpc>
                        <a:spcBef>
                          <a:spcPts val="600"/>
                        </a:spcBef>
                        <a:buNone/>
                      </a:pP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1. Размер портфеля кредитного риска по ЮЛ (кредитный портфель + гарантии и аккредитивы) составляет 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</a:rPr>
                        <a:t>944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 млн.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</a:rPr>
                        <a:t>$</a:t>
                      </a:r>
                      <a:endParaRPr lang="ru-RU" sz="12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180975" indent="-180975" algn="just">
                        <a:lnSpc>
                          <a:spcPct val="100000"/>
                        </a:lnSpc>
                        <a:spcBef>
                          <a:spcPts val="6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ru-RU" sz="900" i="1" baseline="0" dirty="0" smtClean="0">
                          <a:solidFill>
                            <a:schemeClr val="tx1"/>
                          </a:solidFill>
                        </a:rPr>
                        <a:t>ОАО 'БЕЛГАЗПРОМБАНК‘ – 7</a:t>
                      </a:r>
                      <a:r>
                        <a:rPr lang="en-US" sz="900" i="1" baseline="0" dirty="0" smtClean="0">
                          <a:solidFill>
                            <a:schemeClr val="tx1"/>
                          </a:solidFill>
                        </a:rPr>
                        <a:t>36 </a:t>
                      </a:r>
                      <a:r>
                        <a:rPr lang="ru-RU" sz="900" i="1" baseline="0" dirty="0" smtClean="0">
                          <a:solidFill>
                            <a:schemeClr val="tx1"/>
                          </a:solidFill>
                        </a:rPr>
                        <a:t> млн.</a:t>
                      </a:r>
                      <a:r>
                        <a:rPr lang="en-US" sz="900" i="1" baseline="0" dirty="0" smtClean="0">
                          <a:solidFill>
                            <a:schemeClr val="tx1"/>
                          </a:solidFill>
                        </a:rPr>
                        <a:t>$</a:t>
                      </a:r>
                      <a:endParaRPr lang="ru-RU" sz="900" i="1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180975" indent="-180975" algn="just">
                        <a:lnSpc>
                          <a:spcPct val="100000"/>
                        </a:lnSpc>
                        <a:spcBef>
                          <a:spcPts val="6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ru-RU" sz="900" i="1" baseline="0" dirty="0" smtClean="0">
                          <a:solidFill>
                            <a:schemeClr val="tx1"/>
                          </a:solidFill>
                        </a:rPr>
                        <a:t>'ПРИОРБАНК' ОАО – 1 0</a:t>
                      </a:r>
                      <a:r>
                        <a:rPr lang="en-US" sz="900" i="1" baseline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r>
                        <a:rPr lang="ru-RU" sz="900" i="1" baseline="0" dirty="0" smtClean="0">
                          <a:solidFill>
                            <a:schemeClr val="tx1"/>
                          </a:solidFill>
                        </a:rPr>
                        <a:t>2 млн.</a:t>
                      </a:r>
                    </a:p>
                    <a:p>
                      <a:pPr marL="180975" indent="-180975" algn="just">
                        <a:lnSpc>
                          <a:spcPct val="100000"/>
                        </a:lnSpc>
                        <a:spcBef>
                          <a:spcPts val="6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ru-RU" sz="900" i="1" baseline="0" dirty="0" smtClean="0">
                          <a:solidFill>
                            <a:schemeClr val="tx1"/>
                          </a:solidFill>
                        </a:rPr>
                        <a:t>ОАО 'БПС-СБЕРБАНК‘ – </a:t>
                      </a:r>
                      <a:r>
                        <a:rPr lang="en-US" sz="900" i="1" baseline="0" dirty="0" smtClean="0">
                          <a:solidFill>
                            <a:schemeClr val="tx1"/>
                          </a:solidFill>
                        </a:rPr>
                        <a:t>996 </a:t>
                      </a:r>
                      <a:r>
                        <a:rPr lang="ru-RU" sz="900" i="1" baseline="0" dirty="0" smtClean="0">
                          <a:solidFill>
                            <a:schemeClr val="tx1"/>
                          </a:solidFill>
                        </a:rPr>
                        <a:t>млн.</a:t>
                      </a:r>
                      <a:r>
                        <a:rPr lang="en-US" sz="900" i="1" baseline="0" dirty="0" smtClean="0">
                          <a:solidFill>
                            <a:schemeClr val="tx1"/>
                          </a:solidFill>
                        </a:rPr>
                        <a:t>$</a:t>
                      </a:r>
                      <a:endParaRPr lang="ru-RU" sz="900" i="1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180975" indent="-180975" algn="just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900" i="1" baseline="0" dirty="0" smtClean="0">
                          <a:solidFill>
                            <a:schemeClr val="tx1"/>
                          </a:solidFill>
                        </a:rPr>
                        <a:t>ОАО 'БЕЛИНВЕСТБАНК‘ – </a:t>
                      </a:r>
                      <a:r>
                        <a:rPr lang="en-US" sz="900" i="1" baseline="0" dirty="0" smtClean="0">
                          <a:solidFill>
                            <a:schemeClr val="tx1"/>
                          </a:solidFill>
                        </a:rPr>
                        <a:t>91</a:t>
                      </a:r>
                      <a:r>
                        <a:rPr lang="ru-RU" sz="900" i="1" baseline="0" dirty="0" smtClean="0">
                          <a:solidFill>
                            <a:schemeClr val="tx1"/>
                          </a:solidFill>
                        </a:rPr>
                        <a:t>6 млн.</a:t>
                      </a:r>
                      <a:r>
                        <a:rPr lang="en-US" sz="900" i="1" baseline="0" dirty="0" smtClean="0">
                          <a:solidFill>
                            <a:schemeClr val="tx1"/>
                          </a:solidFill>
                        </a:rPr>
                        <a:t>$</a:t>
                      </a:r>
                      <a:endParaRPr lang="ru-RU" sz="12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indent="0" algn="just">
                        <a:spcBef>
                          <a:spcPts val="0"/>
                        </a:spcBef>
                        <a:buFontTx/>
                        <a:buNone/>
                      </a:pP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2. </a:t>
                      </a:r>
                      <a:r>
                        <a:rPr lang="ru-RU" sz="12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На 01.0</a:t>
                      </a:r>
                      <a:r>
                        <a:rPr lang="en-US" sz="12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ru-RU" sz="12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.202</a:t>
                      </a:r>
                      <a:r>
                        <a:rPr lang="en-US" sz="12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ru-RU" sz="12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доля по портфелю факторинга составляет 2</a:t>
                      </a:r>
                      <a:r>
                        <a:rPr lang="en-US" sz="12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r>
                        <a:rPr lang="ru-RU" sz="12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r>
                        <a:rPr lang="en-US" sz="12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r>
                        <a:rPr lang="ru-RU" sz="12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% (на 01.01.2020 - 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15,4%). 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3. </a:t>
                      </a:r>
                      <a:r>
                        <a:rPr lang="ru-RU" sz="1200" b="0" i="0" u="none" strike="noStrike" kern="1200" baseline="0" dirty="0" smtClean="0">
                          <a:solidFill>
                            <a:schemeClr val="accent4"/>
                          </a:solidFill>
                          <a:latin typeface="+mn-lt"/>
                          <a:ea typeface="+mn-ea"/>
                          <a:cs typeface="+mn-cs"/>
                        </a:rPr>
                        <a:t>На 01.0</a:t>
                      </a:r>
                      <a:r>
                        <a:rPr lang="en-US" sz="1200" b="0" i="0" u="none" strike="noStrike" kern="1200" baseline="0" dirty="0" smtClean="0">
                          <a:solidFill>
                            <a:schemeClr val="accent4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ru-RU" sz="1200" b="0" i="0" u="none" strike="noStrike" kern="1200" baseline="0" dirty="0" smtClean="0">
                          <a:solidFill>
                            <a:schemeClr val="accent4"/>
                          </a:solidFill>
                          <a:latin typeface="+mn-lt"/>
                          <a:ea typeface="+mn-ea"/>
                          <a:cs typeface="+mn-cs"/>
                        </a:rPr>
                        <a:t>.202</a:t>
                      </a:r>
                      <a:r>
                        <a:rPr lang="en-US" sz="1200" b="0" i="0" u="none" strike="noStrike" kern="1200" baseline="0" dirty="0" smtClean="0">
                          <a:solidFill>
                            <a:schemeClr val="accent4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ru-RU" sz="1200" b="0" i="0" u="none" strike="noStrike" kern="1200" baseline="0" dirty="0" smtClean="0">
                          <a:solidFill>
                            <a:schemeClr val="accent4"/>
                          </a:solidFill>
                          <a:latin typeface="+mn-lt"/>
                          <a:ea typeface="+mn-ea"/>
                          <a:cs typeface="+mn-cs"/>
                        </a:rPr>
                        <a:t>  доля рынка по средствам юридических лиц (без средств бюджета) составила 6,</a:t>
                      </a:r>
                      <a:r>
                        <a:rPr lang="en-US" sz="1200" b="0" i="0" u="none" strike="noStrike" kern="1200" baseline="0" dirty="0" smtClean="0">
                          <a:solidFill>
                            <a:schemeClr val="accent4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r>
                        <a:rPr lang="ru-RU" sz="1200" b="0" i="0" u="none" strike="noStrike" kern="1200" baseline="0" dirty="0" smtClean="0">
                          <a:solidFill>
                            <a:schemeClr val="accent4"/>
                          </a:solidFill>
                          <a:latin typeface="+mn-lt"/>
                          <a:ea typeface="+mn-ea"/>
                          <a:cs typeface="+mn-cs"/>
                        </a:rPr>
                        <a:t>% (+ </a:t>
                      </a:r>
                      <a:r>
                        <a:rPr lang="en-US" sz="1200" b="0" i="0" u="none" strike="noStrike" kern="1200" baseline="0" dirty="0" smtClean="0">
                          <a:solidFill>
                            <a:schemeClr val="accent4"/>
                          </a:solidFill>
                          <a:latin typeface="+mn-lt"/>
                          <a:ea typeface="+mn-ea"/>
                          <a:cs typeface="+mn-cs"/>
                        </a:rPr>
                        <a:t>0,9</a:t>
                      </a:r>
                      <a:r>
                        <a:rPr lang="ru-RU" sz="1200" b="0" i="0" u="none" strike="noStrike" kern="1200" baseline="0" dirty="0" smtClean="0">
                          <a:solidFill>
                            <a:schemeClr val="accent4"/>
                          </a:solidFill>
                          <a:latin typeface="+mn-lt"/>
                          <a:ea typeface="+mn-ea"/>
                          <a:cs typeface="+mn-cs"/>
                        </a:rPr>
                        <a:t>% с начала года) </a:t>
                      </a:r>
                      <a:r>
                        <a:rPr lang="ru-RU" sz="12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при подъеме на 6-е место.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1823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Процессы и продукты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indent="-228600" algn="just">
                        <a:lnSpc>
                          <a:spcPct val="100000"/>
                        </a:lnSpc>
                        <a:spcBef>
                          <a:spcPts val="600"/>
                        </a:spcBef>
                        <a:buFontTx/>
                        <a:buAutoNum type="arabicPeriod"/>
                      </a:pPr>
                      <a:r>
                        <a:rPr lang="ru-RU" sz="12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На 01.</a:t>
                      </a:r>
                      <a:r>
                        <a:rPr lang="en-US" sz="12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01</a:t>
                      </a:r>
                      <a:r>
                        <a:rPr lang="ru-RU" sz="12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.202</a:t>
                      </a:r>
                      <a:r>
                        <a:rPr lang="en-US" sz="12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ru-RU" sz="12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доля открытия вторых</a:t>
                      </a:r>
                      <a:r>
                        <a:rPr lang="en-US" sz="12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2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счетов онлайн 64% (+8% с 01.10.2020).</a:t>
                      </a:r>
                    </a:p>
                    <a:p>
                      <a:pPr marL="228600" marR="0" lvl="0" indent="-228600" algn="just" defTabSz="514337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ru-RU" sz="12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На 01.01.2021 доля выпуска корпоративных карты онлайн 70%. Процесс онлайн заказа корпоративных карт внедрен в Интернет-банке и Мобайле 21.12.2020</a:t>
                      </a:r>
                    </a:p>
                    <a:p>
                      <a:pPr marL="228600" indent="-228600" algn="just">
                        <a:lnSpc>
                          <a:spcPct val="100000"/>
                        </a:lnSpc>
                        <a:spcBef>
                          <a:spcPts val="600"/>
                        </a:spcBef>
                        <a:buFontTx/>
                        <a:buAutoNum type="arabicPeriod"/>
                      </a:pPr>
                      <a:r>
                        <a:rPr lang="ru-RU" sz="12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На 01.01.2021 доля открытия зарплатных проектов онлайн 60%. Процесс открытия зарплатных проектов онлайн был внедрен 01.12.2020.</a:t>
                      </a:r>
                    </a:p>
                    <a:p>
                      <a:pPr marL="228600" indent="-228600" algn="just">
                        <a:lnSpc>
                          <a:spcPct val="100000"/>
                        </a:lnSpc>
                        <a:spcBef>
                          <a:spcPts val="600"/>
                        </a:spcBef>
                        <a:buFontTx/>
                        <a:buAutoNum type="arabicPeriod"/>
                      </a:pPr>
                      <a:r>
                        <a:rPr lang="ru-RU" sz="12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30.11.2020 был внедрен первый проект на </a:t>
                      </a:r>
                      <a:r>
                        <a:rPr lang="ru-RU" sz="12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микросервисной</a:t>
                      </a:r>
                      <a:r>
                        <a:rPr lang="ru-RU" sz="12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архитектуре - онлайн продажи депозитов. </a:t>
                      </a:r>
                      <a:endParaRPr lang="en-US" sz="1200" b="0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47192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Каналы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indent="-228600" algn="just">
                        <a:spcBef>
                          <a:spcPts val="1200"/>
                        </a:spcBef>
                        <a:buAutoNum type="arabicPeriod"/>
                      </a:pP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Альфа-бизнес </a:t>
                      </a:r>
                      <a:r>
                        <a:rPr lang="ru-RU" sz="1200" baseline="0" dirty="0" err="1" smtClean="0">
                          <a:solidFill>
                            <a:schemeClr val="tx1"/>
                          </a:solidFill>
                        </a:rPr>
                        <a:t>Мобайл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:</a:t>
                      </a:r>
                    </a:p>
                    <a:p>
                      <a:pPr marL="171450" indent="-171450" algn="just">
                        <a:spcBef>
                          <a:spcPts val="600"/>
                        </a:spcBef>
                        <a:buFontTx/>
                        <a:buChar char="-"/>
                      </a:pP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рост проникновения (по масс бизнес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на 01.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1.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1 с 62,9% (01.01.2020) до 64,5%)</a:t>
                      </a:r>
                    </a:p>
                    <a:p>
                      <a:pPr marL="171450" indent="-171450" algn="just">
                        <a:lnSpc>
                          <a:spcPts val="1300"/>
                        </a:lnSpc>
                        <a:spcBef>
                          <a:spcPts val="600"/>
                        </a:spcBef>
                        <a:buFontTx/>
                        <a:buChar char="-"/>
                      </a:pP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самый высокий рейтинг среди белорусских банковских бизнес-приложений на </a:t>
                      </a:r>
                      <a:r>
                        <a:rPr lang="ru-RU" sz="1200" baseline="0" dirty="0" err="1" smtClean="0">
                          <a:solidFill>
                            <a:schemeClr val="tx1"/>
                          </a:solidFill>
                        </a:rPr>
                        <a:t>Google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200" baseline="0" dirty="0" err="1" smtClean="0">
                          <a:solidFill>
                            <a:schemeClr val="tx1"/>
                          </a:solidFill>
                        </a:rPr>
                        <a:t>Play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 – 4.7</a:t>
                      </a:r>
                    </a:p>
                    <a:p>
                      <a:pPr marL="171450" indent="-171450" algn="just">
                        <a:lnSpc>
                          <a:spcPts val="1300"/>
                        </a:lnSpc>
                        <a:spcBef>
                          <a:spcPts val="600"/>
                        </a:spcBef>
                        <a:buFontTx/>
                        <a:buChar char="-"/>
                      </a:pP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доля рынка 29%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556687"/>
                  </a:ext>
                </a:extLst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8725352" y="3284984"/>
            <a:ext cx="764847" cy="3383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1678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38236-5C7E-4EA1-BD71-200CBE40BD83}" type="slidenum">
              <a:rPr lang="ru-RU" smtClean="0"/>
              <a:pPr/>
              <a:t>8</a:t>
            </a:fld>
            <a:endParaRPr lang="ru-RU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5732077"/>
              </p:ext>
            </p:extLst>
          </p:nvPr>
        </p:nvGraphicFramePr>
        <p:xfrm>
          <a:off x="179513" y="767656"/>
          <a:ext cx="8352928" cy="5836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61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568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35680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</a:rPr>
                        <a:t>Бизнес-сегмент</a:t>
                      </a:r>
                      <a:endParaRPr lang="ru-RU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</a:rPr>
                        <a:t>Основные мероприятия</a:t>
                      </a:r>
                      <a:r>
                        <a:rPr lang="ru-RU" sz="1000" baseline="0" dirty="0" smtClean="0">
                          <a:solidFill>
                            <a:schemeClr val="tx1"/>
                          </a:solidFill>
                        </a:rPr>
                        <a:t> по реализации Стратегии в 20</a:t>
                      </a:r>
                      <a:r>
                        <a:rPr lang="en-US" sz="1000" baseline="0" dirty="0" smtClean="0">
                          <a:solidFill>
                            <a:schemeClr val="tx1"/>
                          </a:solidFill>
                        </a:rPr>
                        <a:t>20</a:t>
                      </a:r>
                      <a:r>
                        <a:rPr lang="ru-RU" sz="1000" baseline="0" dirty="0" smtClean="0">
                          <a:solidFill>
                            <a:schemeClr val="tx1"/>
                          </a:solidFill>
                        </a:rPr>
                        <a:t> г.</a:t>
                      </a:r>
                      <a:endParaRPr lang="ru-RU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54480">
                <a:tc>
                  <a:txBody>
                    <a:bodyPr/>
                    <a:lstStyle/>
                    <a:p>
                      <a:r>
                        <a:rPr lang="ru-RU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Продажи</a:t>
                      </a:r>
                      <a:endParaRPr lang="ru-RU" sz="1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rtl="0">
                        <a:buFont typeface="Wingdings" panose="05000000000000000000" pitchFamily="2" charset="2"/>
                        <a:buNone/>
                      </a:pPr>
                      <a:r>
                        <a:rPr lang="ru-RU" sz="105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 4</a:t>
                      </a:r>
                      <a:r>
                        <a:rPr lang="en-US" sz="105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Q</a:t>
                      </a:r>
                      <a:r>
                        <a:rPr lang="ru-RU" sz="105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2020 в Беларуси – тенденция на рост ставок по привлечению в депозиты и по кредитованию. Большинство банков ограничили/приостановили кредитование: </a:t>
                      </a:r>
                    </a:p>
                    <a:p>
                      <a:pPr marL="428619" marR="0" lvl="1" indent="-171450" algn="l" defTabSz="51433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05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Кредитование сверх РВСР в рамках установленного лимита: кредиты доступны только клиентам с хорошим риск профилем   </a:t>
                      </a:r>
                    </a:p>
                    <a:p>
                      <a:pPr marL="428619" marR="0" lvl="1" indent="-171450" algn="l" defTabSz="51433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05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Портфель пассивов в BYN в 4 кв. продолжил сокращение на 19 млн  BYN (на -15%);</a:t>
                      </a:r>
                    </a:p>
                    <a:p>
                      <a:pPr marL="428619" marR="0" lvl="1" indent="-171450" algn="l" defTabSz="51433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05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кредитный портфель -10 млн. BYN (достигли уровня прироста +3% с начала 2020 года, что выше прироста по системе с начала года (1%). Доля рынка АББ с начала года не изменилась и составляет на 01.01.2021 5,4%;</a:t>
                      </a:r>
                    </a:p>
                    <a:p>
                      <a:pPr marL="171450" marR="0" lvl="0" indent="-171450" algn="l" defTabSz="51433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ru-RU" sz="105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Активные клиенты</a:t>
                      </a:r>
                      <a:r>
                        <a:rPr lang="ru-RU" sz="105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 за 4 кв. прирост составил +12,6 тыс. АК. за счет транзакционных и ЗП клиентов;</a:t>
                      </a:r>
                    </a:p>
                    <a:p>
                      <a:pPr marL="171450" indent="-171450" rtl="0">
                        <a:buFont typeface="Wingdings" panose="05000000000000000000" pitchFamily="2" charset="2"/>
                        <a:buChar char="Ø"/>
                      </a:pPr>
                      <a:r>
                        <a:rPr lang="ru-RU" sz="105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Транзакционные продукты</a:t>
                      </a:r>
                      <a:r>
                        <a:rPr lang="ru-RU" sz="105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 проникновение Пакетов решений на активную клиентскую базу 58% (транзакционный доход в 4 квартале +8 млн.$). </a:t>
                      </a:r>
                      <a:endParaRPr kumimoji="0" lang="ru-RU" sz="1050" b="0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0515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</a:rPr>
                        <a:t>Процессы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</a:rPr>
                        <a:t>Продукты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</a:rPr>
                        <a:t>Мобильный банк</a:t>
                      </a:r>
                    </a:p>
                    <a:p>
                      <a:endParaRPr lang="ru-RU" sz="1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just" rtl="0">
                        <a:buFontTx/>
                        <a:buNone/>
                      </a:pPr>
                      <a:r>
                        <a:rPr lang="ru-RU" sz="105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   </a:t>
                      </a:r>
                      <a:r>
                        <a:rPr lang="en-US" sz="105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InSync</a:t>
                      </a:r>
                      <a:r>
                        <a:rPr lang="ru-RU" sz="105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и Пакеты решений</a:t>
                      </a:r>
                    </a:p>
                    <a:p>
                      <a:pPr marL="355600" lvl="1" indent="-177800" algn="just" rtl="0">
                        <a:buFont typeface="Wingdings" panose="05000000000000000000" pitchFamily="2" charset="2"/>
                        <a:buChar char="Ø"/>
                      </a:pPr>
                      <a:r>
                        <a:rPr lang="ru-RU" sz="105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Запуск Пакетного расширения </a:t>
                      </a:r>
                      <a:r>
                        <a:rPr lang="ru-RU" sz="105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 </a:t>
                      </a:r>
                      <a:r>
                        <a:rPr lang="en-US" sz="105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InSync</a:t>
                      </a:r>
                      <a:r>
                        <a:rPr lang="en-US" sz="105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05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</a:t>
                      </a:r>
                      <a:r>
                        <a:rPr lang="ru-RU" sz="105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новых дизайнов карт для Пакетов решений</a:t>
                      </a:r>
                      <a:r>
                        <a:rPr lang="ru-RU" sz="105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</a:p>
                    <a:p>
                      <a:pPr marL="355600" lvl="1" indent="-177800" algn="just" rtl="0">
                        <a:buFont typeface="Wingdings" panose="05000000000000000000" pitchFamily="2" charset="2"/>
                        <a:buChar char="Ø"/>
                      </a:pPr>
                      <a:r>
                        <a:rPr lang="ru-RU" sz="105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Запуск сервиса «Финансовая защита» в Пакетах решений</a:t>
                      </a:r>
                    </a:p>
                    <a:p>
                      <a:pPr marL="355600" lvl="1" indent="-177800" algn="just" rtl="0">
                        <a:buFont typeface="Wingdings" panose="05000000000000000000" pitchFamily="2" charset="2"/>
                        <a:buChar char="Ø"/>
                      </a:pPr>
                      <a:r>
                        <a:rPr lang="ru-RU" sz="105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Расширение функционала</a:t>
                      </a:r>
                      <a:r>
                        <a:rPr lang="en-US" sz="105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05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раздела </a:t>
                      </a:r>
                      <a:r>
                        <a:rPr lang="en-US" sz="1050" b="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InSync</a:t>
                      </a:r>
                      <a:r>
                        <a:rPr lang="en-US" sz="105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-Now</a:t>
                      </a:r>
                      <a:endParaRPr lang="ru-RU" sz="1050" b="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algn="just" rtl="0">
                        <a:buFontTx/>
                        <a:buNone/>
                      </a:pPr>
                      <a:r>
                        <a:rPr lang="ru-RU" sz="105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   Транзакционные продукты </a:t>
                      </a:r>
                    </a:p>
                    <a:p>
                      <a:pPr marL="355600" lvl="1" indent="-177800" algn="just" rtl="0">
                        <a:buFont typeface="Wingdings" panose="05000000000000000000" pitchFamily="2" charset="2"/>
                        <a:buChar char="Ø"/>
                      </a:pPr>
                      <a:r>
                        <a:rPr lang="ru-RU" sz="105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Запуск сервиса Переводы по номеру телефона на базе «</a:t>
                      </a:r>
                      <a:r>
                        <a:rPr lang="en-US" sz="105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Mastercard</a:t>
                      </a:r>
                      <a:r>
                        <a:rPr lang="en-US" sz="105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HUB</a:t>
                      </a:r>
                      <a:r>
                        <a:rPr lang="ru-RU" sz="105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»;</a:t>
                      </a:r>
                      <a:endParaRPr lang="en-US" sz="105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55600" lvl="1" indent="-177800" algn="just" rtl="0">
                        <a:buFont typeface="Wingdings" panose="05000000000000000000" pitchFamily="2" charset="2"/>
                        <a:buChar char="Ø"/>
                      </a:pPr>
                      <a:r>
                        <a:rPr lang="ru-RU" sz="105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Реализация </a:t>
                      </a:r>
                      <a:r>
                        <a:rPr lang="en-US" sz="105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Digital Skins –</a:t>
                      </a:r>
                      <a:r>
                        <a:rPr lang="ru-RU" sz="105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возможность клиента менять </a:t>
                      </a:r>
                      <a:r>
                        <a:rPr lang="ru-RU" sz="105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визуал</a:t>
                      </a:r>
                      <a:r>
                        <a:rPr lang="ru-RU" sz="105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карты в </a:t>
                      </a:r>
                      <a:r>
                        <a:rPr lang="en-US" sz="105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InSync</a:t>
                      </a:r>
                      <a:r>
                        <a:rPr lang="ru-RU" sz="105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lang="en-US" sz="105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Apple pay/Samsung Pay</a:t>
                      </a:r>
                      <a:r>
                        <a:rPr lang="ru-RU" sz="105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</a:p>
                    <a:p>
                      <a:pPr marL="355600" marR="0" lvl="1" indent="-177800" algn="just" defTabSz="51433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ru-RU" sz="105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Запуск транзакционной рекламной игры «Время-деньги» с </a:t>
                      </a:r>
                      <a:r>
                        <a:rPr lang="en-US" sz="105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Mastercard</a:t>
                      </a:r>
                      <a:r>
                        <a:rPr lang="ru-RU" sz="105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</a:p>
                    <a:p>
                      <a:pPr marL="355600" marR="0" lvl="1" indent="-177800" algn="just" defTabSz="51433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ru-RU" sz="105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Запуск акции «Приветственный бонус» для новых клиентов по картам </a:t>
                      </a:r>
                      <a:r>
                        <a:rPr lang="en-US" sz="105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Wargaming</a:t>
                      </a:r>
                      <a:endParaRPr lang="ru-RU" sz="1050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55600" marR="0" lvl="1" indent="-177800" algn="just" defTabSz="51433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ru-RU" sz="105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Запуск новогодней акции для карт </a:t>
                      </a:r>
                      <a:r>
                        <a:rPr lang="en-US" sz="105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Visa</a:t>
                      </a:r>
                      <a:r>
                        <a:rPr lang="ru-RU" sz="105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при оплате на сайте </a:t>
                      </a:r>
                      <a:r>
                        <a:rPr lang="en-US" sz="105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aliexpress.com</a:t>
                      </a:r>
                      <a:endParaRPr lang="ru-RU" sz="1050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55600" marR="0" lvl="1" indent="-177800" algn="just" defTabSz="51433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ru-RU" sz="105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Расширение функционала </a:t>
                      </a:r>
                      <a:r>
                        <a:rPr lang="en-US" sz="105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SWIFT</a:t>
                      </a:r>
                      <a:r>
                        <a:rPr lang="ru-RU" sz="105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-переводов в </a:t>
                      </a:r>
                      <a:r>
                        <a:rPr lang="en-US" sz="105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InSync</a:t>
                      </a:r>
                      <a:endParaRPr lang="en-US" sz="105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algn="just" rtl="0">
                        <a:buFont typeface="Wingdings" panose="05000000000000000000" pitchFamily="2" charset="2"/>
                        <a:buNone/>
                      </a:pPr>
                      <a:r>
                        <a:rPr kumimoji="0" lang="ru-RU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</a:rPr>
                        <a:t>3. Кредиты и депозиты</a:t>
                      </a:r>
                    </a:p>
                    <a:p>
                      <a:pPr marL="355600" lvl="1" indent="-177800" algn="just" rtl="0">
                        <a:buFont typeface="Wingdings" panose="05000000000000000000" pitchFamily="2" charset="2"/>
                        <a:buChar char="Ø"/>
                      </a:pPr>
                      <a:r>
                        <a:rPr kumimoji="0" lang="ru-RU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</a:rPr>
                        <a:t>Запуск </a:t>
                      </a:r>
                      <a:r>
                        <a:rPr kumimoji="0" lang="ru-RU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</a:rPr>
                        <a:t>акционного</a:t>
                      </a:r>
                      <a:r>
                        <a:rPr kumimoji="0" lang="ru-RU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</a:rPr>
                        <a:t> депозитного продукта «Для друзей»</a:t>
                      </a:r>
                    </a:p>
                    <a:p>
                      <a:pPr marL="355600" lvl="1" indent="-177800" algn="just" rtl="0">
                        <a:buFont typeface="Wingdings" panose="05000000000000000000" pitchFamily="2" charset="2"/>
                        <a:buChar char="Ø"/>
                      </a:pPr>
                      <a:r>
                        <a:rPr kumimoji="0" lang="ru-RU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</a:rPr>
                        <a:t>Процессные доработки по </a:t>
                      </a:r>
                      <a:r>
                        <a:rPr kumimoji="0" lang="ru-RU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</a:rPr>
                        <a:t>дэшборду</a:t>
                      </a:r>
                      <a:r>
                        <a:rPr kumimoji="0" lang="ru-RU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</a:rPr>
                        <a:t> «Кредитных каникул» и оперативных настроек депозитов;</a:t>
                      </a:r>
                    </a:p>
                    <a:p>
                      <a:pPr marL="0" lvl="1" indent="0" algn="just" defTabSz="914400" rtl="0" eaLnBrk="1" latinLnBrk="0" hangingPunct="1">
                        <a:buFont typeface="Wingdings" panose="05000000000000000000" pitchFamily="2" charset="2"/>
                        <a:buNone/>
                      </a:pPr>
                      <a:r>
                        <a:rPr kumimoji="0" lang="ru-RU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</a:rPr>
                        <a:t>4. Доверительное управление</a:t>
                      </a:r>
                    </a:p>
                    <a:p>
                      <a:pPr marL="355600" lvl="3" indent="-177800" algn="just" defTabSz="914400" rtl="0" eaLnBrk="1" latinLnBrk="0" hangingPunct="1">
                        <a:buFont typeface="Wingdings" panose="05000000000000000000" pitchFamily="2" charset="2"/>
                        <a:buChar char="Ø"/>
                      </a:pPr>
                      <a:r>
                        <a:rPr kumimoji="0" lang="ru-RU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</a:rPr>
                        <a:t>Внедрена возможность оплаты комиссий ДУ в </a:t>
                      </a:r>
                      <a:r>
                        <a:rPr kumimoji="0" lang="en-US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</a:rPr>
                        <a:t>InSync</a:t>
                      </a:r>
                      <a:r>
                        <a:rPr kumimoji="0" lang="ru-RU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</a:rPr>
                        <a:t> «Мои инвестиции» с уходом от оплаты по реквизитам;</a:t>
                      </a:r>
                    </a:p>
                    <a:p>
                      <a:pPr marL="0" lvl="1" indent="0" algn="just" defTabSz="914400" rtl="0" eaLnBrk="1" latinLnBrk="0" hangingPunct="1">
                        <a:buFont typeface="Wingdings" panose="05000000000000000000" pitchFamily="2" charset="2"/>
                        <a:buNone/>
                      </a:pPr>
                      <a:r>
                        <a:rPr kumimoji="0" lang="ru-RU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</a:rPr>
                        <a:t>5. ЗП проекты </a:t>
                      </a:r>
                    </a:p>
                    <a:p>
                      <a:pPr marL="355600" lvl="1" indent="-177800" algn="just" defTabSz="914400" rtl="0" eaLnBrk="1" latinLnBrk="0" hangingPunct="1">
                        <a:buFont typeface="Wingdings" panose="05000000000000000000" pitchFamily="2" charset="2"/>
                        <a:buChar char="Ø"/>
                      </a:pPr>
                      <a:r>
                        <a:rPr lang="ru-RU" sz="105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Совместно с корпоративным бизнесом внедрение процесса «Стать ЗП клиентом» (ЮЛ) в интернет- и мобильном банкинге ЮЛ;</a:t>
                      </a:r>
                    </a:p>
                    <a:p>
                      <a:pPr marL="355600" lvl="1" indent="-177800" algn="just" defTabSz="914400" rtl="0" eaLnBrk="1" latinLnBrk="0" hangingPunct="1">
                        <a:buFont typeface="Wingdings" panose="05000000000000000000" pitchFamily="2" charset="2"/>
                        <a:buChar char="Ø"/>
                      </a:pPr>
                      <a:r>
                        <a:rPr lang="ru-RU" sz="105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Совместно с корпоративным бизнесом в</a:t>
                      </a:r>
                      <a:r>
                        <a:rPr kumimoji="0" lang="ru-RU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</a:rPr>
                        <a:t>недрение пилотного сервиса «</a:t>
                      </a:r>
                      <a:r>
                        <a:rPr kumimoji="0" lang="en-US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</a:rPr>
                        <a:t>FX-Account</a:t>
                      </a:r>
                      <a:r>
                        <a:rPr kumimoji="0" lang="ru-RU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</a:rPr>
                        <a:t>»</a:t>
                      </a:r>
                      <a:r>
                        <a:rPr kumimoji="0" lang="en-US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</a:rPr>
                        <a:t>для ЗП клиентов на базе СДБО ЮЛ.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solidFill>
                            <a:schemeClr val="tx1"/>
                          </a:solidFill>
                        </a:rPr>
                        <a:t>Каналы</a:t>
                      </a:r>
                      <a:endParaRPr lang="ru-RU" sz="1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 rtl="0">
                        <a:buFont typeface="Wingdings" panose="05000000000000000000" pitchFamily="2" charset="2"/>
                        <a:buChar char="Ø"/>
                      </a:pPr>
                      <a:r>
                        <a:rPr lang="ru-RU" sz="105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Закрыт канал продаж: </a:t>
                      </a:r>
                      <a:r>
                        <a:rPr lang="ru-RU" sz="105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оффлайн</a:t>
                      </a:r>
                      <a:r>
                        <a:rPr lang="ru-RU" sz="105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УРМ </a:t>
                      </a:r>
                      <a:r>
                        <a:rPr lang="en-US" sz="105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POS-</a:t>
                      </a:r>
                      <a:r>
                        <a:rPr lang="ru-RU" sz="105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кредитования в торговых точках</a:t>
                      </a:r>
                    </a:p>
                    <a:p>
                      <a:pPr marL="171450" indent="-171450" rtl="0">
                        <a:buFont typeface="Wingdings" panose="05000000000000000000" pitchFamily="2" charset="2"/>
                        <a:buChar char="Ø"/>
                      </a:pPr>
                      <a:r>
                        <a:rPr lang="ru-RU" sz="105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Релокация Отделения «На </a:t>
                      </a:r>
                      <a:r>
                        <a:rPr lang="ru-RU" sz="105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К.Маркса</a:t>
                      </a:r>
                      <a:r>
                        <a:rPr lang="ru-RU" sz="105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» в </a:t>
                      </a:r>
                      <a:r>
                        <a:rPr lang="ru-RU" sz="105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г.Гродно</a:t>
                      </a:r>
                      <a:r>
                        <a:rPr lang="ru-RU" sz="105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на </a:t>
                      </a:r>
                      <a:r>
                        <a:rPr lang="ru-RU" sz="105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Ул.Ожешко</a:t>
                      </a:r>
                      <a:endParaRPr lang="en-US" sz="105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9" name="Заголовок 1"/>
          <p:cNvSpPr txBox="1">
            <a:spLocks/>
          </p:cNvSpPr>
          <p:nvPr/>
        </p:nvSpPr>
        <p:spPr>
          <a:xfrm>
            <a:off x="179512" y="72000"/>
            <a:ext cx="7620000" cy="6009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</a:pPr>
            <a:r>
              <a:rPr lang="ru-RU" sz="2800" spc="-100" dirty="0" smtClean="0">
                <a:solidFill>
                  <a:srgbClr val="D2533C"/>
                </a:solidFill>
                <a:latin typeface="Cambria"/>
              </a:rPr>
              <a:t>Реализация Стратегии розничного бизнеса</a:t>
            </a:r>
            <a:endParaRPr lang="ru-RU" sz="2800" spc="-1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9268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Заголовок 1"/>
          <p:cNvSpPr txBox="1">
            <a:spLocks/>
          </p:cNvSpPr>
          <p:nvPr/>
        </p:nvSpPr>
        <p:spPr>
          <a:xfrm>
            <a:off x="323528" y="117573"/>
            <a:ext cx="7620000" cy="60092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1200" cap="none" spc="-10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Видение 2019-2021</a:t>
            </a:r>
            <a:endParaRPr kumimoji="0" lang="ru-RU" sz="2800" b="0" i="0" u="none" strike="noStrike" kern="1200" cap="none" spc="-10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4" name="Номер слайда 3"/>
          <p:cNvSpPr>
            <a:spLocks noGrp="1"/>
          </p:cNvSpPr>
          <p:nvPr>
            <p:ph type="sldNum" sz="quarter" idx="4294967295"/>
          </p:nvPr>
        </p:nvSpPr>
        <p:spPr>
          <a:xfrm>
            <a:off x="8532440" y="5630863"/>
            <a:ext cx="476250" cy="396875"/>
          </a:xfrm>
        </p:spPr>
        <p:txBody>
          <a:bodyPr/>
          <a:lstStyle/>
          <a:p>
            <a:fld id="{40438236-5C7E-4EA1-BD71-200CBE40BD83}" type="slidenum">
              <a:rPr lang="ru-RU" smtClean="0">
                <a:solidFill>
                  <a:srgbClr val="3B3B4B"/>
                </a:solidFill>
              </a:rPr>
              <a:pPr/>
              <a:t>9</a:t>
            </a:fld>
            <a:endParaRPr lang="ru-RU" dirty="0">
              <a:solidFill>
                <a:srgbClr val="3B3B4B"/>
              </a:solidFill>
            </a:endParaRPr>
          </a:p>
        </p:txBody>
      </p:sp>
      <p:graphicFrame>
        <p:nvGraphicFramePr>
          <p:cNvPr id="6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6726917"/>
              </p:ext>
            </p:extLst>
          </p:nvPr>
        </p:nvGraphicFramePr>
        <p:xfrm>
          <a:off x="251520" y="978621"/>
          <a:ext cx="8171701" cy="5114657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81717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1936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i="0" u="none" strike="noStrike" kern="1200" dirty="0" smtClean="0">
                          <a:solidFill>
                            <a:srgbClr val="16365C"/>
                          </a:solidFill>
                          <a:latin typeface="Impact" panose="020B0806030902050204" pitchFamily="34" charset="0"/>
                          <a:ea typeface="+mn-ea"/>
                          <a:cs typeface="+mn-cs"/>
                        </a:rPr>
                        <a:t>Видение 2019-2021</a:t>
                      </a:r>
                      <a:endParaRPr lang="ru-RU" sz="2000" b="0" i="0" u="none" strike="noStrike" kern="1200" dirty="0">
                        <a:solidFill>
                          <a:srgbClr val="16365C"/>
                        </a:solidFill>
                        <a:latin typeface="Impact" panose="020B080603090205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T w="25400" cmpd="sng">
                      <a:noFill/>
                    </a:lnT>
                    <a:lnB w="12700" cap="flat" cmpd="sng" algn="ctr">
                      <a:solidFill>
                        <a:srgbClr val="7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7C7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2556">
                <a:tc>
                  <a:txBody>
                    <a:bodyPr/>
                    <a:lstStyle/>
                    <a:p>
                      <a:pPr marL="0" indent="-342900" algn="ctr">
                        <a:buNone/>
                      </a:pPr>
                      <a:r>
                        <a:rPr lang="ru-RU" sz="1600" b="1" dirty="0" smtClean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</a:rPr>
                        <a:t>Универсальный</a:t>
                      </a:r>
                      <a:r>
                        <a:rPr lang="ru-RU" sz="1600" b="1" baseline="0" dirty="0" smtClean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</a:rPr>
                        <a:t> банк с фокусом на мобильный банкинг и приоритетное развитие розничного бизнеса и МСБ</a:t>
                      </a:r>
                      <a:endParaRPr lang="ru-RU" sz="1600" b="1" dirty="0">
                        <a:solidFill>
                          <a:srgbClr val="C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rgbClr val="7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8ED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2556"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rgbClr val="3B3B4B"/>
                          </a:solidFill>
                        </a:rPr>
                        <a:t>Лучший мобильный</a:t>
                      </a:r>
                      <a:r>
                        <a:rPr lang="ru-RU" sz="1600" baseline="0" dirty="0" smtClean="0">
                          <a:solidFill>
                            <a:srgbClr val="3B3B4B"/>
                          </a:solidFill>
                        </a:rPr>
                        <a:t> банк для физических и юридических лиц (по восприятию клиентов).</a:t>
                      </a:r>
                      <a:br>
                        <a:rPr lang="ru-RU" sz="1600" baseline="0" dirty="0" smtClean="0">
                          <a:solidFill>
                            <a:srgbClr val="3B3B4B"/>
                          </a:solidFill>
                        </a:rPr>
                      </a:br>
                      <a:r>
                        <a:rPr lang="ru-RU" sz="1600" dirty="0" smtClean="0">
                          <a:solidFill>
                            <a:srgbClr val="3B3B4B"/>
                          </a:solidFill>
                        </a:rPr>
                        <a:t>Банк, с которым</a:t>
                      </a:r>
                      <a:r>
                        <a:rPr lang="en-US" sz="1600" dirty="0" smtClean="0">
                          <a:solidFill>
                            <a:srgbClr val="3B3B4B"/>
                          </a:solidFill>
                        </a:rPr>
                        <a:t> </a:t>
                      </a:r>
                      <a:r>
                        <a:rPr lang="ru-RU" sz="1600" dirty="0" smtClean="0">
                          <a:solidFill>
                            <a:srgbClr val="3B3B4B"/>
                          </a:solidFill>
                        </a:rPr>
                        <a:t> - удобно,</a:t>
                      </a:r>
                      <a:r>
                        <a:rPr lang="ru-RU" sz="1600" baseline="0" dirty="0" smtClean="0">
                          <a:solidFill>
                            <a:srgbClr val="3B3B4B"/>
                          </a:solidFill>
                        </a:rPr>
                        <a:t> быстро</a:t>
                      </a:r>
                      <a:r>
                        <a:rPr lang="ru-RU" sz="1600" dirty="0" smtClean="0">
                          <a:solidFill>
                            <a:srgbClr val="3B3B4B"/>
                          </a:solidFill>
                        </a:rPr>
                        <a:t> и прогрессивно.</a:t>
                      </a:r>
                      <a:endParaRPr lang="ru-RU" sz="1600" baseline="0" dirty="0" smtClean="0">
                        <a:solidFill>
                          <a:srgbClr val="3B3B4B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48422"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600" baseline="0" dirty="0" smtClean="0">
                          <a:solidFill>
                            <a:srgbClr val="3B3B4B"/>
                          </a:solidFill>
                        </a:rPr>
                        <a:t>Агрессивный рост клиентской базы (доля рынка и объемы вторичны):</a:t>
                      </a:r>
                    </a:p>
                    <a:p>
                      <a:pPr marL="7429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ru-RU" sz="1600" baseline="0" dirty="0" smtClean="0">
                          <a:solidFill>
                            <a:srgbClr val="3B3B4B"/>
                          </a:solidFill>
                        </a:rPr>
                        <a:t>розница: увеличение в 1.7 раза - до 580 тысяч активных клиентов (7% -&gt; 15% рынка)</a:t>
                      </a:r>
                    </a:p>
                    <a:p>
                      <a:pPr marL="7429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ru-RU" sz="1600" baseline="0" dirty="0" smtClean="0">
                          <a:solidFill>
                            <a:srgbClr val="3B3B4B"/>
                          </a:solidFill>
                        </a:rPr>
                        <a:t>массовый бизнес: увеличение в 1.9 раза – до 39 тысяч активных клиентов (</a:t>
                      </a:r>
                      <a:r>
                        <a:rPr lang="en-GB" sz="1600" baseline="0" dirty="0" smtClean="0">
                          <a:solidFill>
                            <a:srgbClr val="3B3B4B"/>
                          </a:solidFill>
                        </a:rPr>
                        <a:t>-&gt;</a:t>
                      </a:r>
                      <a:r>
                        <a:rPr lang="en-US" sz="1600" baseline="0" dirty="0" smtClean="0">
                          <a:solidFill>
                            <a:srgbClr val="3B3B4B"/>
                          </a:solidFill>
                        </a:rPr>
                        <a:t>14</a:t>
                      </a:r>
                      <a:r>
                        <a:rPr lang="ru-RU" sz="1600" baseline="0" dirty="0" smtClean="0">
                          <a:solidFill>
                            <a:srgbClr val="3B3B4B"/>
                          </a:solidFill>
                        </a:rPr>
                        <a:t>% рынка)</a:t>
                      </a:r>
                    </a:p>
                    <a:p>
                      <a:pPr marL="7429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ru-RU" sz="1600" baseline="0" dirty="0" smtClean="0">
                          <a:solidFill>
                            <a:srgbClr val="3B3B4B"/>
                          </a:solidFill>
                        </a:rPr>
                        <a:t>средний бизнес: увеличение в 1.5 раза - до 860 целевых клиентов</a:t>
                      </a:r>
                    </a:p>
                    <a:p>
                      <a:pPr marL="7429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ru-RU" sz="1600" baseline="0" dirty="0" err="1" smtClean="0">
                          <a:solidFill>
                            <a:srgbClr val="3B3B4B"/>
                          </a:solidFill>
                        </a:rPr>
                        <a:t>корпо</a:t>
                      </a:r>
                      <a:r>
                        <a:rPr lang="ru-RU" sz="1600" baseline="0" dirty="0" smtClean="0">
                          <a:solidFill>
                            <a:srgbClr val="3B3B4B"/>
                          </a:solidFill>
                        </a:rPr>
                        <a:t> бизнес: увеличение в 1.4 раза - до 250 целевых клиентов.</a:t>
                      </a:r>
                    </a:p>
                  </a:txBody>
                  <a:tcPr anchor="ctr">
                    <a:solidFill>
                      <a:srgbClr val="F8ED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3277"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rgbClr val="3B3B4B"/>
                          </a:solidFill>
                        </a:rPr>
                        <a:t>Диверсификация: </a:t>
                      </a:r>
                      <a:r>
                        <a:rPr lang="ru-RU" sz="1600" baseline="0" dirty="0" smtClean="0">
                          <a:solidFill>
                            <a:srgbClr val="3B3B4B"/>
                          </a:solidFill>
                        </a:rPr>
                        <a:t>увеличение доли РБ, МБ и СБ </a:t>
                      </a:r>
                      <a:r>
                        <a:rPr lang="en-GB" sz="1600" baseline="0" dirty="0" smtClean="0">
                          <a:solidFill>
                            <a:srgbClr val="3B3B4B"/>
                          </a:solidFill>
                        </a:rPr>
                        <a:t>c 33% </a:t>
                      </a:r>
                      <a:r>
                        <a:rPr lang="ru-RU" sz="1600" baseline="0" dirty="0" smtClean="0">
                          <a:solidFill>
                            <a:srgbClr val="3B3B4B"/>
                          </a:solidFill>
                        </a:rPr>
                        <a:t>до </a:t>
                      </a:r>
                      <a:r>
                        <a:rPr lang="en-GB" sz="1600" baseline="0" dirty="0" smtClean="0">
                          <a:solidFill>
                            <a:srgbClr val="3B3B4B"/>
                          </a:solidFill>
                        </a:rPr>
                        <a:t>&gt;</a:t>
                      </a:r>
                      <a:r>
                        <a:rPr lang="ru-RU" sz="1600" baseline="0" dirty="0" smtClean="0">
                          <a:solidFill>
                            <a:srgbClr val="3B3B4B"/>
                          </a:solidFill>
                        </a:rPr>
                        <a:t>50% в финансовом результате Банка.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8293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600" dirty="0" smtClean="0">
                          <a:solidFill>
                            <a:srgbClr val="3B3B4B"/>
                          </a:solidFill>
                        </a:rPr>
                        <a:t>Стабильно </a:t>
                      </a:r>
                      <a:r>
                        <a:rPr lang="ru-RU" sz="1600" baseline="0" dirty="0" smtClean="0">
                          <a:solidFill>
                            <a:srgbClr val="3B3B4B"/>
                          </a:solidFill>
                        </a:rPr>
                        <a:t>прибыльный банк: с</a:t>
                      </a:r>
                      <a:r>
                        <a:rPr lang="ru-RU" sz="1600" dirty="0" smtClean="0">
                          <a:solidFill>
                            <a:srgbClr val="3B3B4B"/>
                          </a:solidFill>
                        </a:rPr>
                        <a:t>охранение</a:t>
                      </a:r>
                      <a:r>
                        <a:rPr lang="ru-RU" sz="1600" baseline="0" dirty="0" smtClean="0">
                          <a:solidFill>
                            <a:srgbClr val="3B3B4B"/>
                          </a:solidFill>
                        </a:rPr>
                        <a:t> </a:t>
                      </a:r>
                      <a:r>
                        <a:rPr lang="en-US" sz="1600" baseline="0" dirty="0" smtClean="0">
                          <a:solidFill>
                            <a:srgbClr val="3B3B4B"/>
                          </a:solidFill>
                        </a:rPr>
                        <a:t>ROE </a:t>
                      </a:r>
                      <a:r>
                        <a:rPr lang="ru-RU" sz="1600" baseline="0" dirty="0" smtClean="0">
                          <a:solidFill>
                            <a:srgbClr val="3B3B4B"/>
                          </a:solidFill>
                        </a:rPr>
                        <a:t>на уровне </a:t>
                      </a:r>
                      <a:r>
                        <a:rPr lang="en-US" sz="1600" baseline="0" dirty="0" smtClean="0">
                          <a:solidFill>
                            <a:srgbClr val="3B3B4B"/>
                          </a:solidFill>
                        </a:rPr>
                        <a:t>&gt;14% </a:t>
                      </a:r>
                      <a:r>
                        <a:rPr lang="ru-RU" sz="1600" baseline="0" dirty="0" smtClean="0">
                          <a:solidFill>
                            <a:srgbClr val="3B3B4B"/>
                          </a:solidFill>
                        </a:rPr>
                        <a:t>в валюте.</a:t>
                      </a:r>
                    </a:p>
                  </a:txBody>
                  <a:tcPr anchor="ctr">
                    <a:lnB>
                      <a:noFill/>
                    </a:lnB>
                    <a:solidFill>
                      <a:srgbClr val="F8ED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600" dirty="0" smtClean="0">
                          <a:solidFill>
                            <a:srgbClr val="3B3B4B"/>
                          </a:solidFill>
                        </a:rPr>
                        <a:t>Банк</a:t>
                      </a:r>
                      <a:r>
                        <a:rPr lang="ru-RU" sz="1600" baseline="0" dirty="0" smtClean="0">
                          <a:solidFill>
                            <a:srgbClr val="3B3B4B"/>
                          </a:solidFill>
                        </a:rPr>
                        <a:t> </a:t>
                      </a:r>
                      <a:r>
                        <a:rPr lang="en-GB" sz="1600" baseline="0" dirty="0" smtClean="0">
                          <a:solidFill>
                            <a:srgbClr val="3B3B4B"/>
                          </a:solidFill>
                        </a:rPr>
                        <a:t>c </a:t>
                      </a:r>
                      <a:r>
                        <a:rPr lang="ru-RU" sz="1600" baseline="0" dirty="0" smtClean="0">
                          <a:solidFill>
                            <a:srgbClr val="3B3B4B"/>
                          </a:solidFill>
                        </a:rPr>
                        <a:t>уровнем вовлеченности персонала </a:t>
                      </a:r>
                      <a:r>
                        <a:rPr lang="en-US" sz="1600" baseline="0" dirty="0" smtClean="0">
                          <a:solidFill>
                            <a:srgbClr val="3B3B4B"/>
                          </a:solidFill>
                        </a:rPr>
                        <a:t>&gt;75%</a:t>
                      </a:r>
                      <a:r>
                        <a:rPr lang="ru-RU" sz="1600" baseline="0" dirty="0" smtClean="0">
                          <a:solidFill>
                            <a:srgbClr val="3B3B4B"/>
                          </a:solidFill>
                        </a:rPr>
                        <a:t>.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3144" y="163784"/>
            <a:ext cx="293352" cy="45690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</p:pic>
    </p:spTree>
    <p:extLst>
      <p:ext uri="{BB962C8B-B14F-4D97-AF65-F5344CB8AC3E}">
        <p14:creationId xmlns:p14="http://schemas.microsoft.com/office/powerpoint/2010/main" val="3020610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7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8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4_Соседство">
  <a:themeElements>
    <a:clrScheme name="Alfa">
      <a:dk1>
        <a:srgbClr val="3B3B4B"/>
      </a:dk1>
      <a:lt1>
        <a:srgbClr val="FFFFFF"/>
      </a:lt1>
      <a:dk2>
        <a:srgbClr val="D2533C"/>
      </a:dk2>
      <a:lt2>
        <a:srgbClr val="F3F2DC"/>
      </a:lt2>
      <a:accent1>
        <a:srgbClr val="C4C4D1"/>
      </a:accent1>
      <a:accent2>
        <a:srgbClr val="8A8AA3"/>
      </a:accent2>
      <a:accent3>
        <a:srgbClr val="56566E"/>
      </a:accent3>
      <a:accent4>
        <a:srgbClr val="3B3B4B"/>
      </a:accent4>
      <a:accent5>
        <a:srgbClr val="FF0000"/>
      </a:accent5>
      <a:accent6>
        <a:srgbClr val="ACA73B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оседство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1">
  <a:themeElements>
    <a:clrScheme name="Alfa">
      <a:dk1>
        <a:srgbClr val="3B3B4B"/>
      </a:dk1>
      <a:lt1>
        <a:srgbClr val="FFFFFF"/>
      </a:lt1>
      <a:dk2>
        <a:srgbClr val="D2533C"/>
      </a:dk2>
      <a:lt2>
        <a:srgbClr val="F3F2DC"/>
      </a:lt2>
      <a:accent1>
        <a:srgbClr val="C4C4D1"/>
      </a:accent1>
      <a:accent2>
        <a:srgbClr val="8A8AA3"/>
      </a:accent2>
      <a:accent3>
        <a:srgbClr val="56566E"/>
      </a:accent3>
      <a:accent4>
        <a:srgbClr val="3B3B4B"/>
      </a:accent4>
      <a:accent5>
        <a:srgbClr val="FF0000"/>
      </a:accent5>
      <a:accent6>
        <a:srgbClr val="ACA73B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оседство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5_Соседство">
  <a:themeElements>
    <a:clrScheme name="Alfa">
      <a:dk1>
        <a:srgbClr val="3B3B4B"/>
      </a:dk1>
      <a:lt1>
        <a:srgbClr val="FFFFFF"/>
      </a:lt1>
      <a:dk2>
        <a:srgbClr val="D2533C"/>
      </a:dk2>
      <a:lt2>
        <a:srgbClr val="F3F2DC"/>
      </a:lt2>
      <a:accent1>
        <a:srgbClr val="C4C4D1"/>
      </a:accent1>
      <a:accent2>
        <a:srgbClr val="8A8AA3"/>
      </a:accent2>
      <a:accent3>
        <a:srgbClr val="56566E"/>
      </a:accent3>
      <a:accent4>
        <a:srgbClr val="3B3B4B"/>
      </a:accent4>
      <a:accent5>
        <a:srgbClr val="FF0000"/>
      </a:accent5>
      <a:accent6>
        <a:srgbClr val="ACA73B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оседство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0_Соседство">
  <a:themeElements>
    <a:clrScheme name="Alfa">
      <a:dk1>
        <a:srgbClr val="3B3B4B"/>
      </a:dk1>
      <a:lt1>
        <a:srgbClr val="FFFFFF"/>
      </a:lt1>
      <a:dk2>
        <a:srgbClr val="D2533C"/>
      </a:dk2>
      <a:lt2>
        <a:srgbClr val="F3F2DC"/>
      </a:lt2>
      <a:accent1>
        <a:srgbClr val="C4C4D1"/>
      </a:accent1>
      <a:accent2>
        <a:srgbClr val="8A8AA3"/>
      </a:accent2>
      <a:accent3>
        <a:srgbClr val="56566E"/>
      </a:accent3>
      <a:accent4>
        <a:srgbClr val="3B3B4B"/>
      </a:accent4>
      <a:accent5>
        <a:srgbClr val="FF0000"/>
      </a:accent5>
      <a:accent6>
        <a:srgbClr val="ACA73B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оседство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1_Тема1">
  <a:themeElements>
    <a:clrScheme name="Alfa">
      <a:dk1>
        <a:srgbClr val="3B3B4B"/>
      </a:dk1>
      <a:lt1>
        <a:srgbClr val="FFFFFF"/>
      </a:lt1>
      <a:dk2>
        <a:srgbClr val="D2533C"/>
      </a:dk2>
      <a:lt2>
        <a:srgbClr val="F3F2DC"/>
      </a:lt2>
      <a:accent1>
        <a:srgbClr val="C4C4D1"/>
      </a:accent1>
      <a:accent2>
        <a:srgbClr val="8A8AA3"/>
      </a:accent2>
      <a:accent3>
        <a:srgbClr val="56566E"/>
      </a:accent3>
      <a:accent4>
        <a:srgbClr val="3B3B4B"/>
      </a:accent4>
      <a:accent5>
        <a:srgbClr val="FF0000"/>
      </a:accent5>
      <a:accent6>
        <a:srgbClr val="ACA73B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оседство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2_Тема1">
  <a:themeElements>
    <a:clrScheme name="Alfa">
      <a:dk1>
        <a:srgbClr val="3B3B4B"/>
      </a:dk1>
      <a:lt1>
        <a:srgbClr val="FFFFFF"/>
      </a:lt1>
      <a:dk2>
        <a:srgbClr val="D2533C"/>
      </a:dk2>
      <a:lt2>
        <a:srgbClr val="F3F2DC"/>
      </a:lt2>
      <a:accent1>
        <a:srgbClr val="C4C4D1"/>
      </a:accent1>
      <a:accent2>
        <a:srgbClr val="8A8AA3"/>
      </a:accent2>
      <a:accent3>
        <a:srgbClr val="56566E"/>
      </a:accent3>
      <a:accent4>
        <a:srgbClr val="3B3B4B"/>
      </a:accent4>
      <a:accent5>
        <a:srgbClr val="FF0000"/>
      </a:accent5>
      <a:accent6>
        <a:srgbClr val="ACA73B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оседство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6_Соседство">
  <a:themeElements>
    <a:clrScheme name="Alfa">
      <a:dk1>
        <a:srgbClr val="3B3B4B"/>
      </a:dk1>
      <a:lt1>
        <a:srgbClr val="FFFFFF"/>
      </a:lt1>
      <a:dk2>
        <a:srgbClr val="D2533C"/>
      </a:dk2>
      <a:lt2>
        <a:srgbClr val="F3F2DC"/>
      </a:lt2>
      <a:accent1>
        <a:srgbClr val="C4C4D1"/>
      </a:accent1>
      <a:accent2>
        <a:srgbClr val="8A8AA3"/>
      </a:accent2>
      <a:accent3>
        <a:srgbClr val="56566E"/>
      </a:accent3>
      <a:accent4>
        <a:srgbClr val="3B3B4B"/>
      </a:accent4>
      <a:accent5>
        <a:srgbClr val="FF0000"/>
      </a:accent5>
      <a:accent6>
        <a:srgbClr val="ACA73B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оседство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11_Соседство">
  <a:themeElements>
    <a:clrScheme name="Alfa">
      <a:dk1>
        <a:srgbClr val="3B3B4B"/>
      </a:dk1>
      <a:lt1>
        <a:srgbClr val="FFFFFF"/>
      </a:lt1>
      <a:dk2>
        <a:srgbClr val="D2533C"/>
      </a:dk2>
      <a:lt2>
        <a:srgbClr val="F3F2DC"/>
      </a:lt2>
      <a:accent1>
        <a:srgbClr val="C4C4D1"/>
      </a:accent1>
      <a:accent2>
        <a:srgbClr val="8A8AA3"/>
      </a:accent2>
      <a:accent3>
        <a:srgbClr val="56566E"/>
      </a:accent3>
      <a:accent4>
        <a:srgbClr val="3B3B4B"/>
      </a:accent4>
      <a:accent5>
        <a:srgbClr val="FF0000"/>
      </a:accent5>
      <a:accent6>
        <a:srgbClr val="ACA73B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оседство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26857</TotalTime>
  <Words>1661</Words>
  <Application>Microsoft Office PowerPoint</Application>
  <PresentationFormat>Экран (4:3)</PresentationFormat>
  <Paragraphs>530</Paragraphs>
  <Slides>9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8</vt:i4>
      </vt:variant>
      <vt:variant>
        <vt:lpstr>Заголовки слайдов</vt:lpstr>
      </vt:variant>
      <vt:variant>
        <vt:i4>9</vt:i4>
      </vt:variant>
    </vt:vector>
  </HeadingPairs>
  <TitlesOfParts>
    <vt:vector size="24" baseType="lpstr">
      <vt:lpstr>Arial</vt:lpstr>
      <vt:lpstr>Calibri</vt:lpstr>
      <vt:lpstr>Cambria</vt:lpstr>
      <vt:lpstr>Century Gothic</vt:lpstr>
      <vt:lpstr>Impact</vt:lpstr>
      <vt:lpstr>Times New Roman</vt:lpstr>
      <vt:lpstr>Wingdings</vt:lpstr>
      <vt:lpstr>4_Соседство</vt:lpstr>
      <vt:lpstr>Тема1</vt:lpstr>
      <vt:lpstr>5_Соседство</vt:lpstr>
      <vt:lpstr>10_Соседство</vt:lpstr>
      <vt:lpstr>1_Тема1</vt:lpstr>
      <vt:lpstr>2_Тема1</vt:lpstr>
      <vt:lpstr>6_Соседство</vt:lpstr>
      <vt:lpstr>11_Соседство</vt:lpstr>
      <vt:lpstr>Презентация PowerPoint</vt:lpstr>
      <vt:lpstr>Динамика клиентской базы</vt:lpstr>
      <vt:lpstr>Цифровой банкинг– главный фокус Стратегии</vt:lpstr>
      <vt:lpstr>Позиция Банка на рынке Республики Беларусь</vt:lpstr>
      <vt:lpstr>Презентация PowerPoint</vt:lpstr>
      <vt:lpstr>Выполнение финансового результата Банка</vt:lpstr>
      <vt:lpstr>Презентация PowerPoint</vt:lpstr>
      <vt:lpstr>Презентация PowerPoint</vt:lpstr>
      <vt:lpstr>Презентация PowerPoint</vt:lpstr>
    </vt:vector>
  </TitlesOfParts>
  <Company>Alfa-Bank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subject>Материалы НС</dc:subject>
  <dc:creator>Chikulaeva Elena</dc:creator>
  <cp:lastModifiedBy>Бояр Александр Владимирович</cp:lastModifiedBy>
  <cp:revision>2818</cp:revision>
  <cp:lastPrinted>2014-08-13T08:28:41Z</cp:lastPrinted>
  <dcterms:created xsi:type="dcterms:W3CDTF">2014-01-22T07:40:31Z</dcterms:created>
  <dcterms:modified xsi:type="dcterms:W3CDTF">2021-04-02T13:16:36Z</dcterms:modified>
</cp:coreProperties>
</file>