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33BBFC9-AA95-4D4B-8F1F-6264CAB944C4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ригорчик Кристина Игоревна" initials="ГКИ" lastIdx="16" clrIdx="0">
    <p:extLst>
      <p:ext uri="{19B8F6BF-5375-455C-9EA6-DF929625EA0E}">
        <p15:presenceInfo xmlns:p15="http://schemas.microsoft.com/office/powerpoint/2012/main" userId="Григорчик Кристина Игор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226"/>
    <a:srgbClr val="E8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FDF69-419B-4D57-952C-094FC931F11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9EECC-3D62-43DD-9F6E-E6BEB0DC3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92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9EECC-3D62-43DD-9F6E-E6BEB0DC34C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030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0661-6F8C-40C4-94BA-51B8AD50016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603-8F21-4D9B-A034-8DE5AE474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12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0661-6F8C-40C4-94BA-51B8AD50016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603-8F21-4D9B-A034-8DE5AE474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98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0661-6F8C-40C4-94BA-51B8AD50016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603-8F21-4D9B-A034-8DE5AE474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6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0661-6F8C-40C4-94BA-51B8AD50016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603-8F21-4D9B-A034-8DE5AE474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1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0661-6F8C-40C4-94BA-51B8AD50016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603-8F21-4D9B-A034-8DE5AE474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11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0661-6F8C-40C4-94BA-51B8AD50016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603-8F21-4D9B-A034-8DE5AE474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50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0661-6F8C-40C4-94BA-51B8AD50016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603-8F21-4D9B-A034-8DE5AE474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86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0661-6F8C-40C4-94BA-51B8AD50016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603-8F21-4D9B-A034-8DE5AE474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77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0661-6F8C-40C4-94BA-51B8AD50016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603-8F21-4D9B-A034-8DE5AE474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5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0661-6F8C-40C4-94BA-51B8AD50016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603-8F21-4D9B-A034-8DE5AE474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28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0661-6F8C-40C4-94BA-51B8AD50016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603-8F21-4D9B-A034-8DE5AE474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04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E0661-6F8C-40C4-94BA-51B8AD50016E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3603-8F21-4D9B-A034-8DE5AE474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4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66812" y="1495425"/>
            <a:ext cx="9858376" cy="3371850"/>
          </a:xfrm>
          <a:prstGeom prst="roundRect">
            <a:avLst/>
          </a:prstGeom>
          <a:solidFill>
            <a:srgbClr val="F03226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при совершении валютных платежей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37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валютном законодательстве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4402"/>
            <a:ext cx="10515600" cy="530036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600" dirty="0" smtClean="0"/>
              <a:t>С 01.10.2021 вносятся изменения в </a:t>
            </a:r>
            <a:r>
              <a:rPr lang="ru-RU" sz="1600" b="1" dirty="0" smtClean="0"/>
              <a:t>Постановление </a:t>
            </a:r>
            <a:r>
              <a:rPr lang="ru-RU" sz="1600" b="1" dirty="0"/>
              <a:t>Правления Национального банка Республики Беларусь от 31 мая 2021 г. № 147 </a:t>
            </a:r>
            <a:r>
              <a:rPr lang="ru-RU" sz="1600" b="1" dirty="0" smtClean="0"/>
              <a:t>«О </a:t>
            </a:r>
            <a:r>
              <a:rPr lang="ru-RU" sz="1600" b="1" dirty="0"/>
              <a:t>проведении валютных </a:t>
            </a:r>
            <a:r>
              <a:rPr lang="ru-RU" sz="1600" b="1" dirty="0" smtClean="0"/>
              <a:t>операций»</a:t>
            </a:r>
          </a:p>
          <a:p>
            <a:pPr marL="0" indent="0" algn="ctr">
              <a:buNone/>
            </a:pP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Что меняется?</a:t>
            </a:r>
          </a:p>
          <a:p>
            <a:pPr marL="0" indent="0" algn="just">
              <a:buNone/>
            </a:pPr>
            <a:r>
              <a:rPr lang="ru-RU" sz="1600" b="1" dirty="0" smtClean="0"/>
              <a:t>1</a:t>
            </a:r>
            <a:r>
              <a:rPr lang="ru-RU" sz="1600" dirty="0" smtClean="0"/>
              <a:t>. </a:t>
            </a:r>
            <a:r>
              <a:rPr lang="ru-RU" sz="1600" u="sng" dirty="0" smtClean="0"/>
              <a:t>Отменяется требование о представлении в банк валютных договоров </a:t>
            </a:r>
            <a:r>
              <a:rPr lang="ru-RU" sz="1600" dirty="0" smtClean="0"/>
              <a:t>и иных документов, являющихся основанием для проведения валютных операций. В соответствии с проектом постановления </a:t>
            </a:r>
            <a:r>
              <a:rPr lang="ru-RU" sz="1600" u="sng" dirty="0" smtClean="0"/>
              <a:t>резиденты</a:t>
            </a:r>
            <a:r>
              <a:rPr lang="ru-RU" sz="1600" dirty="0" smtClean="0"/>
              <a:t> и нерезиденты при проведении валютных операций </a:t>
            </a:r>
            <a:r>
              <a:rPr lang="ru-RU" sz="1600" u="sng" dirty="0" smtClean="0"/>
              <a:t>представляют в банк информацию</a:t>
            </a:r>
            <a:r>
              <a:rPr lang="ru-RU" sz="1600" dirty="0" smtClean="0"/>
              <a:t>, подтверждающую соответствие проводимых валютных операций требованиям валютного законодательства. Данная </a:t>
            </a:r>
            <a:r>
              <a:rPr lang="ru-RU" sz="1600" u="sng" dirty="0" smtClean="0"/>
              <a:t>информация указывается резидентами и нерезидентами в представляемых в банк платежных инструкциях</a:t>
            </a:r>
            <a:r>
              <a:rPr lang="ru-RU" sz="1600" dirty="0" smtClean="0"/>
              <a:t>, сведениях о поступивших денежных средствах, заявлении на взнос (получение) наличной иностранной валюты, приходном (расходном) кассовом (валютном) ордере. </a:t>
            </a:r>
          </a:p>
          <a:p>
            <a:pPr marL="0" indent="0" algn="just">
              <a:buNone/>
            </a:pPr>
            <a:r>
              <a:rPr lang="ru-RU" sz="1600" b="1" dirty="0" smtClean="0"/>
              <a:t>2</a:t>
            </a:r>
            <a:r>
              <a:rPr lang="ru-RU" sz="1600" dirty="0" smtClean="0"/>
              <a:t>. </a:t>
            </a:r>
            <a:r>
              <a:rPr lang="ru-RU" sz="1600" u="sng" dirty="0" smtClean="0"/>
              <a:t>При поступлении денежных средств </a:t>
            </a:r>
            <a:r>
              <a:rPr lang="ru-RU" sz="1600" dirty="0" smtClean="0"/>
              <a:t>клиент-резидент </a:t>
            </a:r>
            <a:r>
              <a:rPr lang="ru-RU" sz="1600" u="sng" dirty="0" smtClean="0"/>
              <a:t>предоставляет сведения </a:t>
            </a:r>
            <a:r>
              <a:rPr lang="ru-RU" sz="1600" dirty="0" smtClean="0"/>
              <a:t>(ранее сведения и(или) валютный договор).</a:t>
            </a:r>
          </a:p>
          <a:p>
            <a:pPr marL="0" indent="0" algn="just">
              <a:buNone/>
            </a:pPr>
            <a:r>
              <a:rPr lang="ru-RU" sz="1600" b="1" dirty="0" smtClean="0"/>
              <a:t>3</a:t>
            </a:r>
            <a:r>
              <a:rPr lang="ru-RU" sz="1600" dirty="0" smtClean="0"/>
              <a:t>. </a:t>
            </a:r>
            <a:r>
              <a:rPr lang="ru-RU" sz="1600" u="sng" dirty="0" smtClean="0"/>
              <a:t>Уточнены функции банков</a:t>
            </a:r>
            <a:r>
              <a:rPr lang="ru-RU" sz="1600" dirty="0" smtClean="0"/>
              <a:t> (некоторые </a:t>
            </a:r>
            <a:r>
              <a:rPr lang="ru-RU" sz="1600" u="sng" dirty="0" smtClean="0"/>
              <a:t>упразднены</a:t>
            </a:r>
            <a:r>
              <a:rPr lang="ru-RU" sz="1600" dirty="0" smtClean="0"/>
              <a:t>) при определении соответствия проводимых валютных операций требованиям валютного законодательства в рамках взаимодействия с Национальным банком для целей мониторинга валютных операций. А именно: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банк больше </a:t>
            </a:r>
            <a:r>
              <a:rPr lang="ru-RU" sz="1600" u="sng" dirty="0" smtClean="0"/>
              <a:t>не проверяет </a:t>
            </a:r>
            <a:r>
              <a:rPr lang="ru-RU" sz="1600" dirty="0" smtClean="0"/>
              <a:t>наличие в валютном договоре </a:t>
            </a:r>
            <a:r>
              <a:rPr lang="ru-RU" sz="1600" u="sng" dirty="0" smtClean="0"/>
              <a:t>сроков исполнения обязательств нерезидентом </a:t>
            </a:r>
            <a:r>
              <a:rPr lang="ru-RU" sz="1600" dirty="0" smtClean="0"/>
              <a:t>согласно Ст.10 Закона 226-З;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банк больше </a:t>
            </a:r>
            <a:r>
              <a:rPr lang="ru-RU" sz="1600" u="sng" dirty="0" smtClean="0"/>
              <a:t>не проверяет </a:t>
            </a:r>
            <a:r>
              <a:rPr lang="ru-RU" sz="1600" dirty="0" smtClean="0"/>
              <a:t>на Веб-портале правильность указания </a:t>
            </a:r>
            <a:r>
              <a:rPr lang="ru-RU" sz="1600" u="sng" dirty="0" smtClean="0"/>
              <a:t>типа валютного договора </a:t>
            </a:r>
            <a:r>
              <a:rPr lang="ru-RU" sz="1600" dirty="0" smtClean="0"/>
              <a:t>(только номер, дата, наименование контрагента);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банк больше </a:t>
            </a:r>
            <a:r>
              <a:rPr lang="ru-RU" sz="1600" u="sng" dirty="0" smtClean="0"/>
              <a:t>не проверяет соответствие</a:t>
            </a:r>
            <a:r>
              <a:rPr lang="ru-RU" sz="1600" dirty="0" smtClean="0"/>
              <a:t> информации, указанной клиентом в платежной инструкции (сведениях), информации содержащейся в валютном договоре (</a:t>
            </a:r>
            <a:r>
              <a:rPr lang="ru-RU" sz="1600" u="sng" dirty="0" smtClean="0"/>
              <a:t>только наличие </a:t>
            </a:r>
            <a:r>
              <a:rPr lang="ru-RU" sz="1600" dirty="0" smtClean="0"/>
              <a:t>необходимой информации – при платеже по договору, требующему регистрации банк </a:t>
            </a:r>
            <a:r>
              <a:rPr lang="ru-RU" sz="1600" u="sng" dirty="0" smtClean="0"/>
              <a:t>проверяет</a:t>
            </a:r>
            <a:r>
              <a:rPr lang="ru-RU" sz="1600" dirty="0" smtClean="0"/>
              <a:t>, что данные по договору из платежного поручения совпадают с данными на веб-портале </a:t>
            </a:r>
            <a:r>
              <a:rPr lang="ru-RU" sz="1600" dirty="0" err="1" smtClean="0"/>
              <a:t>Нацбанка</a:t>
            </a:r>
            <a:r>
              <a:rPr lang="ru-RU" sz="1600" dirty="0" smtClean="0"/>
              <a:t>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051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4" y="54379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валютных платежах (в валюте счета, с покупкой, с продажей, с конверсией, нерезиденту) в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Альфа-Бизнес Онлайн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8878" y="3037028"/>
            <a:ext cx="9689238" cy="38209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выбрать договор из списка (пользовательский – зарегистрированные в </a:t>
            </a:r>
            <a:r>
              <a:rPr lang="ru-RU" sz="2400" dirty="0" err="1" smtClean="0"/>
              <a:t>АБО+зарегистрированные</a:t>
            </a:r>
            <a:r>
              <a:rPr lang="ru-RU" sz="2400" dirty="0" smtClean="0"/>
              <a:t> на веб-портале </a:t>
            </a:r>
            <a:r>
              <a:rPr lang="ru-RU" sz="2400" dirty="0" err="1" smtClean="0"/>
              <a:t>Нацбанка</a:t>
            </a:r>
            <a:r>
              <a:rPr lang="ru-RU" sz="2400" dirty="0" smtClean="0"/>
              <a:t>) или ввести </a:t>
            </a:r>
            <a:r>
              <a:rPr lang="ru-RU" sz="2400" dirty="0"/>
              <a:t>данные вручную в качестве основания </a:t>
            </a:r>
            <a:r>
              <a:rPr lang="ru-RU" sz="2400" dirty="0" smtClean="0"/>
              <a:t>платежа;</a:t>
            </a:r>
          </a:p>
          <a:p>
            <a:pPr marL="0" indent="0">
              <a:buNone/>
            </a:pPr>
            <a:r>
              <a:rPr lang="ru-RU" sz="2400" dirty="0" smtClean="0"/>
              <a:t>прикрепить файл в случае отсутствия валютного договора у банка при совершении платежа на сумму более 2000 </a:t>
            </a:r>
            <a:r>
              <a:rPr lang="ru-RU" sz="2400" dirty="0" err="1" smtClean="0"/>
              <a:t>б.в</a:t>
            </a:r>
            <a:r>
              <a:rPr lang="ru-RU" sz="2400" dirty="0" smtClean="0"/>
              <a:t>. </a:t>
            </a:r>
            <a:r>
              <a:rPr lang="ru-RU" sz="2400" dirty="0"/>
              <a:t>для соблюдения требований законодательства о предотвращении легализации доходов, полученных преступным путем, и финансирования террористической </a:t>
            </a:r>
            <a:r>
              <a:rPr lang="ru-RU" sz="2400" dirty="0" smtClean="0"/>
              <a:t>деятельности;</a:t>
            </a:r>
          </a:p>
          <a:p>
            <a:pPr marL="0" indent="0">
              <a:buNone/>
            </a:pPr>
            <a:r>
              <a:rPr lang="ru-RU" sz="2400" dirty="0" smtClean="0"/>
              <a:t>видеть </a:t>
            </a:r>
            <a:r>
              <a:rPr lang="ru-RU" sz="2400" dirty="0"/>
              <a:t>актуальный список своих </a:t>
            </a:r>
            <a:r>
              <a:rPr lang="ru-RU" sz="2400" dirty="0" smtClean="0"/>
              <a:t>договоров;</a:t>
            </a:r>
          </a:p>
          <a:p>
            <a:pPr marL="0" indent="0">
              <a:buNone/>
            </a:pPr>
            <a:r>
              <a:rPr lang="ru-RU" sz="2400" dirty="0"/>
              <a:t>с</a:t>
            </a:r>
            <a:r>
              <a:rPr lang="ru-RU" sz="2400" dirty="0" smtClean="0"/>
              <a:t>амостоятельно определять подлежит ли валютный договор регистрации (добавлен </a:t>
            </a:r>
            <a:r>
              <a:rPr lang="ru-RU" sz="2400" dirty="0" err="1" smtClean="0"/>
              <a:t>свитчер</a:t>
            </a:r>
            <a:r>
              <a:rPr lang="ru-RU" sz="2400" dirty="0" smtClean="0"/>
              <a:t> «Договор не подлежит регистрации»);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отправить </a:t>
            </a:r>
            <a:r>
              <a:rPr lang="ru-RU" sz="2400" dirty="0"/>
              <a:t>валютные платежи согласно новым правилам валютного </a:t>
            </a:r>
            <a:r>
              <a:rPr lang="ru-RU" sz="2400" dirty="0" smtClean="0"/>
              <a:t>законодательства (добавлен чек-бокс – </a:t>
            </a:r>
            <a:r>
              <a:rPr lang="ru-RU" sz="2400" dirty="0"/>
              <a:t>п</a:t>
            </a:r>
            <a:r>
              <a:rPr lang="ru-RU" sz="2400" dirty="0" smtClean="0"/>
              <a:t>одтверждение клиента).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653997" y="3003479"/>
            <a:ext cx="994365" cy="746630"/>
            <a:chOff x="0" y="2125591"/>
            <a:chExt cx="1089569" cy="86732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83527" y="2454750"/>
              <a:ext cx="365760" cy="33092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pic>
          <p:nvPicPr>
            <p:cNvPr id="1026" name="Picture 2" descr="Галочка Компьютерные иконки, другие, угол, другие, логотип png | PNGWi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backgroundMark x1="39783" y1="72500" x2="41739" y2="748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25591"/>
              <a:ext cx="1089569" cy="867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1073224" y="2021365"/>
            <a:ext cx="10399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Пользователь в валютных платежах при наличии  раздела «Данные для валютного контроля» может: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659867" y="4039369"/>
            <a:ext cx="994365" cy="746630"/>
            <a:chOff x="0" y="2125591"/>
            <a:chExt cx="1089569" cy="86732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83527" y="2454750"/>
              <a:ext cx="365760" cy="33092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pic>
          <p:nvPicPr>
            <p:cNvPr id="22" name="Picture 2" descr="Галочка Компьютерные иконки, другие, угол, другие, логотип png | PNGWi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backgroundMark x1="39783" y1="72500" x2="41739" y2="748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25591"/>
              <a:ext cx="1089569" cy="867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Группа 22"/>
          <p:cNvGrpSpPr/>
          <p:nvPr/>
        </p:nvGrpSpPr>
        <p:grpSpPr>
          <a:xfrm>
            <a:off x="653997" y="5394014"/>
            <a:ext cx="994365" cy="746630"/>
            <a:chOff x="0" y="2125591"/>
            <a:chExt cx="1089569" cy="867324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283527" y="2454750"/>
              <a:ext cx="365760" cy="33092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pic>
          <p:nvPicPr>
            <p:cNvPr id="25" name="Picture 2" descr="Галочка Компьютерные иконки, другие, угол, другие, логотип png | PNGWi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backgroundMark x1="39783" y1="72500" x2="41739" y2="748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25591"/>
              <a:ext cx="1089569" cy="867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Группа 25"/>
          <p:cNvGrpSpPr/>
          <p:nvPr/>
        </p:nvGrpSpPr>
        <p:grpSpPr>
          <a:xfrm>
            <a:off x="653997" y="4936083"/>
            <a:ext cx="994365" cy="746630"/>
            <a:chOff x="0" y="2125591"/>
            <a:chExt cx="1089569" cy="867324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283527" y="2454750"/>
              <a:ext cx="365760" cy="33092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pic>
          <p:nvPicPr>
            <p:cNvPr id="28" name="Picture 2" descr="Галочка Компьютерные иконки, другие, угол, другие, логотип png | PNGWi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backgroundMark x1="39783" y1="72500" x2="41739" y2="748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25591"/>
              <a:ext cx="1089569" cy="867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Группа 16"/>
          <p:cNvGrpSpPr/>
          <p:nvPr/>
        </p:nvGrpSpPr>
        <p:grpSpPr>
          <a:xfrm>
            <a:off x="653997" y="5962243"/>
            <a:ext cx="994365" cy="746630"/>
            <a:chOff x="0" y="2125591"/>
            <a:chExt cx="1089569" cy="86732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83527" y="2454750"/>
              <a:ext cx="365760" cy="33092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pic>
          <p:nvPicPr>
            <p:cNvPr id="19" name="Picture 2" descr="Галочка Компьютерные иконки, другие, угол, другие, логотип png | PNGWi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backgroundMark x1="39783" y1="72500" x2="41739" y2="748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25591"/>
              <a:ext cx="1089569" cy="867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052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Изменения в разделе «Данные для валютного контроля»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3451" y="1551971"/>
            <a:ext cx="5617029" cy="530602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766558" y="5921828"/>
            <a:ext cx="4693921" cy="5050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400594" y="2589158"/>
            <a:ext cx="6640418" cy="2553888"/>
            <a:chOff x="400594" y="2589158"/>
            <a:chExt cx="6640418" cy="2553888"/>
          </a:xfrm>
        </p:grpSpPr>
        <p:sp>
          <p:nvSpPr>
            <p:cNvPr id="8" name="Равнобедренный треугольник 7"/>
            <p:cNvSpPr/>
            <p:nvPr/>
          </p:nvSpPr>
          <p:spPr>
            <a:xfrm rot="7672593">
              <a:off x="4822673" y="2924707"/>
              <a:ext cx="467780" cy="3968898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00594" y="2589158"/>
              <a:ext cx="5077097" cy="147732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00594" y="2589158"/>
            <a:ext cx="50770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совершении валютного платежа для подтверждения его основания в разделе «Данные для валютного контроля» пользователь может выбрать договор из списка или ввести данные по нему вручную.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1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6187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Выбрать договор из списка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78" r="8118"/>
          <a:stretch/>
        </p:blipFill>
        <p:spPr>
          <a:xfrm>
            <a:off x="5810250" y="1917721"/>
            <a:ext cx="6315075" cy="2086266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172994" y="3671222"/>
            <a:ext cx="6675597" cy="2236468"/>
            <a:chOff x="620918" y="2134765"/>
            <a:chExt cx="8177650" cy="2921108"/>
          </a:xfrm>
        </p:grpSpPr>
        <p:sp>
          <p:nvSpPr>
            <p:cNvPr id="9" name="Равнобедренный треугольник 8"/>
            <p:cNvSpPr/>
            <p:nvPr/>
          </p:nvSpPr>
          <p:spPr>
            <a:xfrm rot="5138078">
              <a:off x="7043220" y="917558"/>
              <a:ext cx="467780" cy="3042916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20918" y="2134765"/>
              <a:ext cx="5948885" cy="292110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 smtClean="0">
                  <a:solidFill>
                    <a:schemeClr val="tx1"/>
                  </a:solidFill>
                </a:rPr>
                <a:t>Если выбранный договор не был зарегистрирован ранее или не содержит регистрационный номер(или рег. </a:t>
              </a:r>
              <a:r>
                <a:rPr lang="ru-RU" sz="1600" dirty="0">
                  <a:solidFill>
                    <a:schemeClr val="tx1"/>
                  </a:solidFill>
                </a:rPr>
                <a:t>н</a:t>
              </a:r>
              <a:r>
                <a:rPr lang="ru-RU" sz="1600" dirty="0" smtClean="0">
                  <a:solidFill>
                    <a:schemeClr val="tx1"/>
                  </a:solidFill>
                </a:rPr>
                <a:t>омер ему был присвоен до 09.07.2021), то отобразится </a:t>
              </a:r>
              <a:r>
                <a:rPr lang="ru-RU" sz="1600" dirty="0" err="1" smtClean="0">
                  <a:solidFill>
                    <a:schemeClr val="tx1"/>
                  </a:solidFill>
                </a:rPr>
                <a:t>свитчер</a:t>
              </a:r>
              <a:r>
                <a:rPr lang="ru-RU" sz="1600" dirty="0" smtClean="0">
                  <a:solidFill>
                    <a:schemeClr val="tx1"/>
                  </a:solidFill>
                </a:rPr>
                <a:t> «Договор не подлежит регистрации» в активном состоянии. При переводе </a:t>
              </a:r>
              <a:r>
                <a:rPr lang="ru-RU" sz="1600" dirty="0" err="1" smtClean="0">
                  <a:solidFill>
                    <a:schemeClr val="tx1"/>
                  </a:solidFill>
                </a:rPr>
                <a:t>свитчера</a:t>
              </a:r>
              <a:r>
                <a:rPr lang="ru-RU" sz="1600" dirty="0" smtClean="0">
                  <a:solidFill>
                    <a:schemeClr val="tx1"/>
                  </a:solidFill>
                </a:rPr>
                <a:t> в неактивное состояние будет показано сообщение: «</a:t>
              </a:r>
              <a:r>
                <a:rPr lang="ru-RU" sz="1600" dirty="0">
                  <a:solidFill>
                    <a:schemeClr val="tx1"/>
                  </a:solidFill>
                </a:rPr>
                <a:t>Зарегистрируйте договор на веб-портале </a:t>
              </a:r>
              <a:r>
                <a:rPr lang="ru-RU" sz="1600" dirty="0" err="1">
                  <a:solidFill>
                    <a:schemeClr val="tx1"/>
                  </a:solidFill>
                </a:rPr>
                <a:t>Нацбанка</a:t>
              </a:r>
              <a:r>
                <a:rPr lang="ru-RU" sz="1600" dirty="0">
                  <a:solidFill>
                    <a:schemeClr val="tx1"/>
                  </a:solidFill>
                </a:rPr>
                <a:t> или </a:t>
              </a:r>
              <a:r>
                <a:rPr lang="ru-RU" sz="1600" dirty="0" smtClean="0">
                  <a:solidFill>
                    <a:schemeClr val="tx1"/>
                  </a:solidFill>
                </a:rPr>
                <a:t>выберите</a:t>
              </a:r>
              <a:r>
                <a:rPr lang="ru-RU" sz="1600" dirty="0">
                  <a:solidFill>
                    <a:schemeClr val="tx1"/>
                  </a:solidFill>
                </a:rPr>
                <a:t> </a:t>
              </a:r>
              <a:r>
                <a:rPr lang="ru-RU" sz="1600" dirty="0" smtClean="0">
                  <a:solidFill>
                    <a:schemeClr val="tx1"/>
                  </a:solidFill>
                </a:rPr>
                <a:t>«Договор </a:t>
              </a:r>
              <a:r>
                <a:rPr lang="ru-RU" sz="1600" dirty="0">
                  <a:solidFill>
                    <a:schemeClr val="tx1"/>
                  </a:solidFill>
                </a:rPr>
                <a:t>не подлежит </a:t>
              </a:r>
              <a:r>
                <a:rPr lang="ru-RU" sz="1600" dirty="0" smtClean="0">
                  <a:solidFill>
                    <a:schemeClr val="tx1"/>
                  </a:solidFill>
                </a:rPr>
                <a:t>регистрации».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95102" y="1257094"/>
            <a:ext cx="7047266" cy="2241100"/>
            <a:chOff x="231174" y="2354346"/>
            <a:chExt cx="8401121" cy="2741275"/>
          </a:xfrm>
        </p:grpSpPr>
        <p:sp>
          <p:nvSpPr>
            <p:cNvPr id="6" name="Равнобедренный треугольник 5"/>
            <p:cNvSpPr/>
            <p:nvPr/>
          </p:nvSpPr>
          <p:spPr>
            <a:xfrm rot="6213264">
              <a:off x="6061349" y="1826388"/>
              <a:ext cx="467781" cy="4674111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31174" y="2354346"/>
              <a:ext cx="6327519" cy="274127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 smtClean="0">
                  <a:solidFill>
                    <a:schemeClr val="tx1"/>
                  </a:solidFill>
                </a:rPr>
                <a:t>Пользователь может выбрать договор из справочника. В нем хранятся все договора созданные им в системе АБО и зарегистрированные на веб-портале </a:t>
              </a:r>
              <a:r>
                <a:rPr lang="ru-RU" sz="1600" dirty="0" err="1" smtClean="0">
                  <a:solidFill>
                    <a:schemeClr val="tx1"/>
                  </a:solidFill>
                </a:rPr>
                <a:t>Нацбанка</a:t>
              </a:r>
              <a:r>
                <a:rPr lang="ru-RU" sz="1600" dirty="0" smtClean="0">
                  <a:solidFill>
                    <a:schemeClr val="tx1"/>
                  </a:solidFill>
                </a:rPr>
                <a:t>, при условии, что </a:t>
              </a:r>
              <a:r>
                <a:rPr lang="ru-RU" sz="1600" u="sng" dirty="0" smtClean="0">
                  <a:solidFill>
                    <a:srgbClr val="FF0000"/>
                  </a:solidFill>
                </a:rPr>
                <a:t>пользователь указал </a:t>
              </a:r>
              <a:r>
                <a:rPr lang="ru-RU" sz="1600" u="sng" dirty="0" err="1" smtClean="0">
                  <a:solidFill>
                    <a:srgbClr val="FF0000"/>
                  </a:solidFill>
                </a:rPr>
                <a:t>Альфа-банк</a:t>
              </a:r>
              <a:r>
                <a:rPr lang="ru-RU" sz="1600" u="sng" dirty="0" smtClean="0">
                  <a:solidFill>
                    <a:srgbClr val="FF0000"/>
                  </a:solidFill>
                </a:rPr>
                <a:t> в качестве обслуживающего банка. </a:t>
              </a:r>
              <a:r>
                <a:rPr lang="ru-RU" sz="1600" dirty="0" smtClean="0">
                  <a:solidFill>
                    <a:schemeClr val="tx1"/>
                  </a:solidFill>
                </a:rPr>
                <a:t>Если пользователь выбирает договор из списка и он зарегистрирован на веб-портале </a:t>
              </a:r>
              <a:r>
                <a:rPr lang="ru-RU" sz="1600" dirty="0" err="1" smtClean="0">
                  <a:solidFill>
                    <a:schemeClr val="tx1"/>
                  </a:solidFill>
                </a:rPr>
                <a:t>Нацбанка</a:t>
              </a:r>
              <a:r>
                <a:rPr lang="ru-RU" sz="1600" dirty="0" smtClean="0">
                  <a:solidFill>
                    <a:schemeClr val="tx1"/>
                  </a:solidFill>
                </a:rPr>
                <a:t>, то ниже появится заполненное поле «Регистрационный номер сделки» недоступное для редактирования. 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Скругленный прямоугольник 25"/>
          <p:cNvSpPr/>
          <p:nvPr/>
        </p:nvSpPr>
        <p:spPr>
          <a:xfrm>
            <a:off x="5029201" y="4044135"/>
            <a:ext cx="7096123" cy="28138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dirty="0">
                <a:solidFill>
                  <a:schemeClr val="tx1"/>
                </a:solidFill>
              </a:rPr>
              <a:t>Если договор подлежит </a:t>
            </a:r>
            <a:r>
              <a:rPr lang="ru-RU" sz="1350" dirty="0" smtClean="0">
                <a:solidFill>
                  <a:schemeClr val="tx1"/>
                </a:solidFill>
              </a:rPr>
              <a:t>регистрации,</a:t>
            </a:r>
            <a:r>
              <a:rPr lang="ru-RU" sz="1350" dirty="0">
                <a:solidFill>
                  <a:schemeClr val="tx1"/>
                </a:solidFill>
              </a:rPr>
              <a:t> но у него нет регистрационного номера </a:t>
            </a:r>
            <a:r>
              <a:rPr lang="ru-RU" sz="1350" dirty="0" smtClean="0">
                <a:solidFill>
                  <a:schemeClr val="tx1"/>
                </a:solidFill>
              </a:rPr>
              <a:t>или регистрационный номер, был получен до 09.07.2021,то:</a:t>
            </a:r>
          </a:p>
          <a:p>
            <a:pPr marL="342900" indent="-342900">
              <a:buAutoNum type="arabicPeriod"/>
            </a:pPr>
            <a:r>
              <a:rPr lang="ru-RU" sz="1350" dirty="0" smtClean="0">
                <a:solidFill>
                  <a:schemeClr val="tx1"/>
                </a:solidFill>
              </a:rPr>
              <a:t>данные </a:t>
            </a:r>
            <a:r>
              <a:rPr lang="ru-RU" sz="1350" dirty="0">
                <a:solidFill>
                  <a:schemeClr val="tx1"/>
                </a:solidFill>
              </a:rPr>
              <a:t>по такому договору </a:t>
            </a:r>
            <a:r>
              <a:rPr lang="ru-RU" sz="1350" dirty="0" smtClean="0">
                <a:solidFill>
                  <a:schemeClr val="tx1"/>
                </a:solidFill>
              </a:rPr>
              <a:t>можно заполнить </a:t>
            </a:r>
            <a:r>
              <a:rPr lang="ru-RU" sz="1350" dirty="0">
                <a:solidFill>
                  <a:schemeClr val="tx1"/>
                </a:solidFill>
              </a:rPr>
              <a:t>самостоятельно в разделе «Ввести данные вручную</a:t>
            </a:r>
            <a:r>
              <a:rPr lang="ru-RU" sz="1350" dirty="0" smtClean="0">
                <a:solidFill>
                  <a:schemeClr val="tx1"/>
                </a:solidFill>
              </a:rPr>
              <a:t>» и прикрепить скан валютного договора</a:t>
            </a:r>
            <a:r>
              <a:rPr lang="en-US" sz="1350" dirty="0" smtClean="0">
                <a:solidFill>
                  <a:schemeClr val="tx1"/>
                </a:solidFill>
              </a:rPr>
              <a:t> (</a:t>
            </a:r>
            <a:r>
              <a:rPr lang="ru-RU" sz="1350" dirty="0" smtClean="0">
                <a:solidFill>
                  <a:schemeClr val="tx1"/>
                </a:solidFill>
              </a:rPr>
              <a:t>если требуется). Договор, если был прикреплен скан, </a:t>
            </a:r>
            <a:r>
              <a:rPr lang="ru-RU" sz="1350" dirty="0">
                <a:solidFill>
                  <a:schemeClr val="tx1"/>
                </a:solidFill>
              </a:rPr>
              <a:t>добавится в пользовательский список и при совершении последующих валютных платежей по нему можно будет выбрать его из </a:t>
            </a:r>
            <a:r>
              <a:rPr lang="ru-RU" sz="1350" dirty="0" smtClean="0">
                <a:solidFill>
                  <a:schemeClr val="tx1"/>
                </a:solidFill>
              </a:rPr>
              <a:t>списка.</a:t>
            </a:r>
          </a:p>
          <a:p>
            <a:pPr marL="342900" indent="-342900">
              <a:buAutoNum type="arabicPeriod"/>
            </a:pPr>
            <a:r>
              <a:rPr lang="ru-RU" sz="1350" dirty="0">
                <a:solidFill>
                  <a:schemeClr val="tx1"/>
                </a:solidFill>
              </a:rPr>
              <a:t>с</a:t>
            </a:r>
            <a:r>
              <a:rPr lang="ru-RU" sz="1350" dirty="0" smtClean="0">
                <a:solidFill>
                  <a:schemeClr val="tx1"/>
                </a:solidFill>
              </a:rPr>
              <a:t>охранить платеж как черновик, создать заявление на регистрацию/перерегистрацию сделки в системе АБО и после получения регистрационного номера продолжить совершать платеж.</a:t>
            </a:r>
          </a:p>
          <a:p>
            <a:pPr marL="342900" indent="-342900">
              <a:buAutoNum type="arabicPeriod"/>
            </a:pPr>
            <a:r>
              <a:rPr lang="ru-RU" sz="1350" dirty="0">
                <a:solidFill>
                  <a:schemeClr val="tx1"/>
                </a:solidFill>
              </a:rPr>
              <a:t>сохранить платеж как </a:t>
            </a:r>
            <a:r>
              <a:rPr lang="ru-RU" sz="1350" dirty="0" smtClean="0">
                <a:solidFill>
                  <a:schemeClr val="tx1"/>
                </a:solidFill>
              </a:rPr>
              <a:t>черновик, самостоятельно на веб-портале </a:t>
            </a:r>
            <a:r>
              <a:rPr lang="ru-RU" sz="1350" dirty="0" err="1" smtClean="0">
                <a:solidFill>
                  <a:schemeClr val="tx1"/>
                </a:solidFill>
              </a:rPr>
              <a:t>Нацбанка</a:t>
            </a:r>
            <a:r>
              <a:rPr lang="ru-RU" sz="1350" dirty="0" smtClean="0">
                <a:solidFill>
                  <a:schemeClr val="tx1"/>
                </a:solidFill>
              </a:rPr>
              <a:t> зарегистрировать договор, продолжить совершать платеж, справочник автоматически обновится (обновления происходит каждые 5 мин) и у договора появится рег. </a:t>
            </a:r>
            <a:r>
              <a:rPr lang="ru-RU" sz="1350" dirty="0">
                <a:solidFill>
                  <a:schemeClr val="tx1"/>
                </a:solidFill>
              </a:rPr>
              <a:t>н</a:t>
            </a:r>
            <a:r>
              <a:rPr lang="ru-RU" sz="1350" dirty="0" smtClean="0">
                <a:solidFill>
                  <a:schemeClr val="tx1"/>
                </a:solidFill>
              </a:rPr>
              <a:t>омер.</a:t>
            </a:r>
            <a:endParaRPr lang="ru-RU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2323" y="157327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Ввести данные вручную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15" r="5566"/>
          <a:stretch/>
        </p:blipFill>
        <p:spPr>
          <a:xfrm>
            <a:off x="5252261" y="1369011"/>
            <a:ext cx="6762750" cy="3600833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89170" y="1062182"/>
            <a:ext cx="8182921" cy="2632982"/>
            <a:chOff x="273566" y="-834536"/>
            <a:chExt cx="10024133" cy="3439006"/>
          </a:xfrm>
        </p:grpSpPr>
        <p:sp>
          <p:nvSpPr>
            <p:cNvPr id="6" name="Равнобедренный треугольник 5"/>
            <p:cNvSpPr/>
            <p:nvPr/>
          </p:nvSpPr>
          <p:spPr>
            <a:xfrm rot="5157168">
              <a:off x="7142350" y="-2175262"/>
              <a:ext cx="467780" cy="5842918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73566" y="-834536"/>
              <a:ext cx="5223128" cy="343900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 smtClean="0">
                  <a:solidFill>
                    <a:schemeClr val="tx1"/>
                  </a:solidFill>
                </a:rPr>
                <a:t>Если договора нет в списке или он есть, </a:t>
              </a:r>
              <a:r>
                <a:rPr lang="ru-RU" sz="1600" dirty="0">
                  <a:solidFill>
                    <a:schemeClr val="tx1"/>
                  </a:solidFill>
                </a:rPr>
                <a:t>но не содержит регистрационный номер(или рег. номер ему был присвоен до 09.07.2021</a:t>
              </a:r>
              <a:r>
                <a:rPr lang="ru-RU" sz="1600" dirty="0" smtClean="0">
                  <a:solidFill>
                    <a:schemeClr val="tx1"/>
                  </a:solidFill>
                </a:rPr>
                <a:t>), и </a:t>
              </a:r>
              <a:r>
                <a:rPr lang="ru-RU" sz="1600" dirty="0">
                  <a:solidFill>
                    <a:schemeClr val="tx1"/>
                  </a:solidFill>
                </a:rPr>
                <a:t>договор уже был </a:t>
              </a:r>
              <a:r>
                <a:rPr lang="ru-RU" sz="1600" dirty="0" smtClean="0">
                  <a:solidFill>
                    <a:schemeClr val="tx1"/>
                  </a:solidFill>
                </a:rPr>
                <a:t>зарегистрирован/перерегистрирован </a:t>
              </a:r>
              <a:r>
                <a:rPr lang="ru-RU" sz="1600" dirty="0">
                  <a:solidFill>
                    <a:schemeClr val="tx1"/>
                  </a:solidFill>
                </a:rPr>
                <a:t>на </a:t>
              </a:r>
              <a:r>
                <a:rPr lang="ru-RU" sz="1600" dirty="0" smtClean="0">
                  <a:solidFill>
                    <a:schemeClr val="tx1"/>
                  </a:solidFill>
                </a:rPr>
                <a:t>веб-портале </a:t>
              </a:r>
              <a:r>
                <a:rPr lang="ru-RU" sz="1600" dirty="0" err="1" smtClean="0">
                  <a:solidFill>
                    <a:schemeClr val="tx1"/>
                  </a:solidFill>
                </a:rPr>
                <a:t>Нацбанка</a:t>
              </a:r>
              <a:r>
                <a:rPr lang="ru-RU" sz="1600" dirty="0" smtClean="0">
                  <a:solidFill>
                    <a:schemeClr val="tx1"/>
                  </a:solidFill>
                </a:rPr>
                <a:t>, получен регистрационный номер или он не подлежит регистрации, то необходимо заполнить его данные самостоятельно в разделе «Ввести данные вручную» 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62631" y="3648122"/>
            <a:ext cx="5674245" cy="1644795"/>
            <a:chOff x="473609" y="1764028"/>
            <a:chExt cx="6950989" cy="2148310"/>
          </a:xfrm>
        </p:grpSpPr>
        <p:sp>
          <p:nvSpPr>
            <p:cNvPr id="9" name="Равнобедренный треугольник 8"/>
            <p:cNvSpPr/>
            <p:nvPr/>
          </p:nvSpPr>
          <p:spPr>
            <a:xfrm rot="3637677">
              <a:off x="5669250" y="476459"/>
              <a:ext cx="467780" cy="3042917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73609" y="1996038"/>
              <a:ext cx="5077096" cy="19163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 smtClean="0">
                  <a:solidFill>
                    <a:schemeClr val="tx1"/>
                  </a:solidFill>
                </a:rPr>
                <a:t>По договору нужно заполнить поля:</a:t>
              </a:r>
            </a:p>
            <a:p>
              <a:pPr marL="342900" indent="-342900">
                <a:buAutoNum type="arabicPeriod"/>
              </a:pPr>
              <a:r>
                <a:rPr lang="ru-RU" sz="1600" dirty="0" smtClean="0">
                  <a:solidFill>
                    <a:schemeClr val="tx1"/>
                  </a:solidFill>
                </a:rPr>
                <a:t>Номер документа</a:t>
              </a:r>
            </a:p>
            <a:p>
              <a:pPr marL="342900" indent="-342900">
                <a:buAutoNum type="arabicPeriod"/>
              </a:pPr>
              <a:r>
                <a:rPr lang="ru-RU" sz="1600" dirty="0" smtClean="0">
                  <a:solidFill>
                    <a:schemeClr val="tx1"/>
                  </a:solidFill>
                </a:rPr>
                <a:t>Дата документа</a:t>
              </a:r>
            </a:p>
            <a:p>
              <a:pPr marL="342900" indent="-342900">
                <a:buAutoNum type="arabicPeriod"/>
              </a:pPr>
              <a:r>
                <a:rPr lang="ru-RU" sz="1600" dirty="0" smtClean="0">
                  <a:solidFill>
                    <a:schemeClr val="tx1"/>
                  </a:solidFill>
                </a:rPr>
                <a:t>Наименование контрагента</a:t>
              </a:r>
            </a:p>
            <a:p>
              <a:pPr marL="342900" indent="-342900">
                <a:buAutoNum type="arabicPeriod"/>
              </a:pPr>
              <a:r>
                <a:rPr lang="ru-RU" sz="1600" dirty="0" smtClean="0">
                  <a:solidFill>
                    <a:schemeClr val="tx1"/>
                  </a:solidFill>
                </a:rPr>
                <a:t>Страна контрагента (выбрать из справочника)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55845" y="4875643"/>
            <a:ext cx="6371697" cy="1825577"/>
            <a:chOff x="318915" y="1699319"/>
            <a:chExt cx="7805373" cy="2384434"/>
          </a:xfrm>
        </p:grpSpPr>
        <p:sp>
          <p:nvSpPr>
            <p:cNvPr id="15" name="Равнобедренный треугольник 14"/>
            <p:cNvSpPr/>
            <p:nvPr/>
          </p:nvSpPr>
          <p:spPr>
            <a:xfrm rot="3882788">
              <a:off x="5943471" y="-13719"/>
              <a:ext cx="467780" cy="3893855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18915" y="2537053"/>
              <a:ext cx="5059773" cy="15467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 smtClean="0">
                  <a:solidFill>
                    <a:schemeClr val="tx1"/>
                  </a:solidFill>
                </a:rPr>
                <a:t>Если договор не подлежит регистрации, необходимо перевести </a:t>
              </a:r>
              <a:r>
                <a:rPr lang="ru-RU" sz="1600" dirty="0" err="1" smtClean="0">
                  <a:solidFill>
                    <a:schemeClr val="tx1"/>
                  </a:solidFill>
                </a:rPr>
                <a:t>свитчер</a:t>
              </a:r>
              <a:r>
                <a:rPr lang="ru-RU" sz="1600" dirty="0" smtClean="0">
                  <a:solidFill>
                    <a:schemeClr val="tx1"/>
                  </a:solidFill>
                </a:rPr>
                <a:t> в активное состояние. При наличии регистрационного номера, </a:t>
              </a:r>
              <a:r>
                <a:rPr lang="ru-RU" sz="1600" dirty="0" err="1" smtClean="0">
                  <a:solidFill>
                    <a:schemeClr val="tx1"/>
                  </a:solidFill>
                </a:rPr>
                <a:t>свитчер</a:t>
              </a:r>
              <a:r>
                <a:rPr lang="ru-RU" sz="1600" dirty="0" smtClean="0">
                  <a:solidFill>
                    <a:schemeClr val="tx1"/>
                  </a:solidFill>
                </a:rPr>
                <a:t> следует оставить неактивным.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Левая фигурная скобка 2"/>
          <p:cNvSpPr/>
          <p:nvPr/>
        </p:nvSpPr>
        <p:spPr>
          <a:xfrm>
            <a:off x="6020442" y="2103805"/>
            <a:ext cx="445769" cy="1953627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4645891" y="5111178"/>
            <a:ext cx="7462981" cy="1691010"/>
            <a:chOff x="-913955" y="2699329"/>
            <a:chExt cx="9142201" cy="2208671"/>
          </a:xfrm>
        </p:grpSpPr>
        <p:sp>
          <p:nvSpPr>
            <p:cNvPr id="18" name="Равнобедренный треугольник 17"/>
            <p:cNvSpPr/>
            <p:nvPr/>
          </p:nvSpPr>
          <p:spPr>
            <a:xfrm rot="17549589">
              <a:off x="2458013" y="1520216"/>
              <a:ext cx="467780" cy="3042915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-913955" y="2699329"/>
              <a:ext cx="9142201" cy="220867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 smtClean="0">
                  <a:solidFill>
                    <a:schemeClr val="tx1"/>
                  </a:solidFill>
                </a:rPr>
                <a:t>Поле «Номер сделки» является необязательным для заполнения, отображается при условии переведения </a:t>
              </a:r>
              <a:r>
                <a:rPr lang="ru-RU" sz="1600" dirty="0" err="1" smtClean="0">
                  <a:solidFill>
                    <a:schemeClr val="tx1"/>
                  </a:solidFill>
                </a:rPr>
                <a:t>свитчера</a:t>
              </a:r>
              <a:r>
                <a:rPr lang="ru-RU" sz="1600" dirty="0" smtClean="0">
                  <a:solidFill>
                    <a:schemeClr val="tx1"/>
                  </a:solidFill>
                </a:rPr>
                <a:t> в неактивное состояние(а таком случае –обязательно для заполнения). Регистрационный номер, полученный на веб-портале </a:t>
              </a:r>
              <a:r>
                <a:rPr lang="ru-RU" sz="1600" dirty="0" err="1" smtClean="0">
                  <a:solidFill>
                    <a:schemeClr val="tx1"/>
                  </a:solidFill>
                </a:rPr>
                <a:t>Нацбанка</a:t>
              </a:r>
              <a:r>
                <a:rPr lang="ru-RU" sz="1600" dirty="0" smtClean="0">
                  <a:solidFill>
                    <a:schemeClr val="tx1"/>
                  </a:solidFill>
                </a:rPr>
                <a:t> необходимо внести в поле «Регистрационный номер сделки» или сохранить платеж как черновик, отправить заявление на регистрацию/перерегистрацию сделки в АБО. После присвоения договору регистрационного номера вернуться к совершению платежа. 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183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5055" y="1773522"/>
            <a:ext cx="7656945" cy="30182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Новые разделы «Условия» и «Приложения»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73766" y="1375054"/>
            <a:ext cx="5498114" cy="1372755"/>
            <a:chOff x="780619" y="1294868"/>
            <a:chExt cx="7632176" cy="1835440"/>
          </a:xfrm>
        </p:grpSpPr>
        <p:sp>
          <p:nvSpPr>
            <p:cNvPr id="7" name="Равнобедренный треугольник 6"/>
            <p:cNvSpPr/>
            <p:nvPr/>
          </p:nvSpPr>
          <p:spPr>
            <a:xfrm rot="5855631">
              <a:off x="6465223" y="141905"/>
              <a:ext cx="467780" cy="3427364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80619" y="1294868"/>
              <a:ext cx="4815021" cy="183544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 smtClean="0">
                  <a:solidFill>
                    <a:schemeClr val="tx1"/>
                  </a:solidFill>
                </a:rPr>
                <a:t>При совершении валютного платежа необходимо подтвердить, что платеж осуществляется в рамках действующего валютного законодательства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09888" y="2917618"/>
            <a:ext cx="5793483" cy="1997074"/>
            <a:chOff x="553133" y="1140618"/>
            <a:chExt cx="8042190" cy="2670185"/>
          </a:xfrm>
        </p:grpSpPr>
        <p:sp>
          <p:nvSpPr>
            <p:cNvPr id="10" name="Равнобедренный треугольник 9"/>
            <p:cNvSpPr/>
            <p:nvPr/>
          </p:nvSpPr>
          <p:spPr>
            <a:xfrm rot="4802672">
              <a:off x="6647751" y="-57335"/>
              <a:ext cx="467780" cy="3427364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53133" y="1140618"/>
              <a:ext cx="6696494" cy="2670185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 smtClean="0">
                  <a:solidFill>
                    <a:schemeClr val="tx1"/>
                  </a:solidFill>
                </a:rPr>
                <a:t>При совершении платежа на сумму более 2000 </a:t>
              </a:r>
              <a:r>
                <a:rPr lang="ru-RU" sz="1600" dirty="0" err="1" smtClean="0">
                  <a:solidFill>
                    <a:schemeClr val="tx1"/>
                  </a:solidFill>
                </a:rPr>
                <a:t>б.в</a:t>
              </a:r>
              <a:r>
                <a:rPr lang="ru-RU" sz="1600" dirty="0" smtClean="0">
                  <a:solidFill>
                    <a:schemeClr val="tx1"/>
                  </a:solidFill>
                </a:rPr>
                <a:t>. и отсутствии скана договора в банке, отображается раздел «Приложения», в котором необходимо прикрепить валютный договор для соблюдения</a:t>
              </a:r>
              <a:r>
                <a:rPr lang="ru-RU" sz="1600" dirty="0">
                  <a:solidFill>
                    <a:schemeClr val="tx1"/>
                  </a:solidFill>
                </a:rPr>
                <a:t> требований </a:t>
              </a:r>
              <a:r>
                <a:rPr lang="ru-RU" sz="1600" dirty="0" smtClean="0">
                  <a:solidFill>
                    <a:schemeClr val="tx1"/>
                  </a:solidFill>
                </a:rPr>
                <a:t>законодательства </a:t>
              </a:r>
              <a:r>
                <a:rPr lang="ru-RU" sz="1600" dirty="0">
                  <a:solidFill>
                    <a:schemeClr val="tx1"/>
                  </a:solidFill>
                </a:rPr>
                <a:t>о предотвращении легализации доходов, полученных преступным путем, и финансирования террористической деятельности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306153" y="5084501"/>
            <a:ext cx="7579694" cy="1495425"/>
            <a:chOff x="2152650" y="5188166"/>
            <a:chExt cx="7579694" cy="1495425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152650" y="5188166"/>
              <a:ext cx="7524750" cy="1495425"/>
            </a:xfrm>
            <a:prstGeom prst="roundRect">
              <a:avLst/>
            </a:prstGeom>
            <a:solidFill>
              <a:srgbClr val="F03226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21919" y="5386297"/>
              <a:ext cx="72104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В случае, если пользователь вводит данные по договору вручную и прикрепляет скан валютного договора, создается связанный запрос 157_12 (документ для валютного контроля). При отправке такого платежа происходит </a:t>
              </a:r>
              <a:r>
                <a:rPr lang="ru-RU" u="sng" dirty="0" smtClean="0">
                  <a:solidFill>
                    <a:schemeClr val="bg1"/>
                  </a:solidFill>
                </a:rPr>
                <a:t>одновременное подписание 2-х документов</a:t>
              </a:r>
              <a:r>
                <a:rPr lang="ru-RU" dirty="0" smtClean="0">
                  <a:solidFill>
                    <a:schemeClr val="bg1"/>
                  </a:solidFill>
                </a:rPr>
                <a:t>. 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6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961</Words>
  <Application>Microsoft Office PowerPoint</Application>
  <PresentationFormat>Широкоэкранный</PresentationFormat>
  <Paragraphs>40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Изменения при совершении валютных платежей</vt:lpstr>
      <vt:lpstr>Изменения в валютном законодательстве</vt:lpstr>
      <vt:lpstr>Изменения в валютных платежах (в валюте счета, с покупкой, с продажей, с конверсией, нерезиденту) в Альфа-Бизнес Онлайн </vt:lpstr>
      <vt:lpstr>1. Изменения в разделе «Данные для валютного контроля»</vt:lpstr>
      <vt:lpstr>1.1 Выбрать договор из списка</vt:lpstr>
      <vt:lpstr>1.2 Ввести данные вручную </vt:lpstr>
      <vt:lpstr>2. Новые разделы «Условия» и «Приложения»</vt:lpstr>
    </vt:vector>
  </TitlesOfParts>
  <Company>Альфа-Банк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при совершении валютных платежей</dc:title>
  <dc:creator>Козлова Маргарита Игоревна</dc:creator>
  <cp:lastModifiedBy>Леванчук Вероника Сергеевна</cp:lastModifiedBy>
  <cp:revision>49</cp:revision>
  <dcterms:created xsi:type="dcterms:W3CDTF">2021-09-15T11:06:42Z</dcterms:created>
  <dcterms:modified xsi:type="dcterms:W3CDTF">2021-10-11T14:38:56Z</dcterms:modified>
</cp:coreProperties>
</file>